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2"/>
  </p:notesMasterIdLst>
  <p:sldIdLst>
    <p:sldId id="256" r:id="rId2"/>
    <p:sldId id="257" r:id="rId3"/>
    <p:sldId id="263" r:id="rId4"/>
    <p:sldId id="258" r:id="rId5"/>
    <p:sldId id="259" r:id="rId6"/>
    <p:sldId id="260" r:id="rId7"/>
    <p:sldId id="265" r:id="rId8"/>
    <p:sldId id="262" r:id="rId9"/>
    <p:sldId id="264" r:id="rId10"/>
    <p:sldId id="26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86" autoAdjust="0"/>
    <p:restoredTop sz="94675"/>
  </p:normalViewPr>
  <p:slideViewPr>
    <p:cSldViewPr snapToGrid="0" snapToObjects="1">
      <p:cViewPr>
        <p:scale>
          <a:sx n="80" d="100"/>
          <a:sy n="80" d="100"/>
        </p:scale>
        <p:origin x="1494" y="8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695750-3C25-4BA4-821A-804F073A0201}" type="datetimeFigureOut">
              <a:rPr lang="en-US" smtClean="0"/>
              <a:t>2/27/2022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824606-902A-4940-8C88-AFCAB841A3A3}" type="slidenum">
              <a:rPr lang="en-US" smtClean="0"/>
              <a:t>‹#›</a:t>
            </a:fld>
            <a:endParaRPr lang="en-US"/>
          </a:p>
        </p:txBody>
      </p:sp>
    </p:spTree>
    <p:extLst>
      <p:ext uri="{BB962C8B-B14F-4D97-AF65-F5344CB8AC3E}">
        <p14:creationId xmlns:p14="http://schemas.microsoft.com/office/powerpoint/2010/main" val="28659965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824606-902A-4940-8C88-AFCAB841A3A3}" type="slidenum">
              <a:rPr lang="en-US" smtClean="0"/>
              <a:t>10</a:t>
            </a:fld>
            <a:endParaRPr lang="en-US"/>
          </a:p>
        </p:txBody>
      </p:sp>
    </p:spTree>
    <p:extLst>
      <p:ext uri="{BB962C8B-B14F-4D97-AF65-F5344CB8AC3E}">
        <p14:creationId xmlns:p14="http://schemas.microsoft.com/office/powerpoint/2010/main" val="8667759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8E3E4A-0763-5645-AFB0-4DB5519CAAFC}" type="datetimeFigureOut">
              <a:rPr lang="en-US" smtClean="0"/>
              <a:t>2/27/2022</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299871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8E3E4A-0763-5645-AFB0-4DB5519CAAFC}" type="datetimeFigureOut">
              <a:rPr lang="en-US" smtClean="0"/>
              <a:t>2/27/2022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1113905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8E3E4A-0763-5645-AFB0-4DB5519CAAFC}" type="datetimeFigureOut">
              <a:rPr lang="en-US" smtClean="0"/>
              <a:t>2/27/2022</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12F2DD0-706B-D140-AF41-DE6942FC76C9}"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45478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98E3E4A-0763-5645-AFB0-4DB5519CAAFC}" type="datetimeFigureOut">
              <a:rPr lang="en-US" smtClean="0"/>
              <a:t>2/27/2022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25545664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98E3E4A-0763-5645-AFB0-4DB5519CAAFC}" type="datetimeFigureOut">
              <a:rPr lang="en-US" smtClean="0"/>
              <a:t>2/27/2022</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12F2DD0-706B-D140-AF41-DE6942FC76C9}"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241482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98E3E4A-0763-5645-AFB0-4DB5519CAAFC}" type="datetimeFigureOut">
              <a:rPr lang="en-US" smtClean="0"/>
              <a:t>2/27/2022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10433002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8E3E4A-0763-5645-AFB0-4DB5519CAAFC}" type="datetimeFigureOut">
              <a:rPr lang="en-US" smtClean="0"/>
              <a:t>2/27/2022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30592407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8E3E4A-0763-5645-AFB0-4DB5519CAAFC}" type="datetimeFigureOut">
              <a:rPr lang="en-US" smtClean="0"/>
              <a:t>2/27/2022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2352762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8E3E4A-0763-5645-AFB0-4DB5519CAAFC}" type="datetimeFigureOut">
              <a:rPr lang="en-US" smtClean="0"/>
              <a:t>2/27/2022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4256165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8E3E4A-0763-5645-AFB0-4DB5519CAAFC}" type="datetimeFigureOut">
              <a:rPr lang="en-US" smtClean="0"/>
              <a:t>2/27/2022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3248599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8E3E4A-0763-5645-AFB0-4DB5519CAAFC}" type="datetimeFigureOut">
              <a:rPr lang="en-US" smtClean="0"/>
              <a:t>2/27/2022</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433560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8E3E4A-0763-5645-AFB0-4DB5519CAAFC}" type="datetimeFigureOut">
              <a:rPr lang="en-US" smtClean="0"/>
              <a:t>2/27/2022</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3530255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8E3E4A-0763-5645-AFB0-4DB5519CAAFC}" type="datetimeFigureOut">
              <a:rPr lang="en-US" smtClean="0"/>
              <a:t>2/27/2022</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1990814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8E3E4A-0763-5645-AFB0-4DB5519CAAFC}" type="datetimeFigureOut">
              <a:rPr lang="en-US" smtClean="0"/>
              <a:t>2/27/2022</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658489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8E3E4A-0763-5645-AFB0-4DB5519CAAFC}" type="datetimeFigureOut">
              <a:rPr lang="en-US" smtClean="0"/>
              <a:t>2/27/2022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1560823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8E3E4A-0763-5645-AFB0-4DB5519CAAFC}" type="datetimeFigureOut">
              <a:rPr lang="en-US" smtClean="0"/>
              <a:t>2/27/2022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12F2DD0-706B-D140-AF41-DE6942FC76C9}" type="slidenum">
              <a:rPr lang="en-US" smtClean="0"/>
              <a:t>‹#›</a:t>
            </a:fld>
            <a:endParaRPr lang="en-US"/>
          </a:p>
        </p:txBody>
      </p:sp>
    </p:spTree>
    <p:extLst>
      <p:ext uri="{BB962C8B-B14F-4D97-AF65-F5344CB8AC3E}">
        <p14:creationId xmlns:p14="http://schemas.microsoft.com/office/powerpoint/2010/main" val="7312560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E98E3E4A-0763-5645-AFB0-4DB5519CAAFC}" type="datetimeFigureOut">
              <a:rPr lang="en-US" smtClean="0"/>
              <a:t>2/27/2022</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12F2DD0-706B-D140-AF41-DE6942FC76C9}" type="slidenum">
              <a:rPr lang="en-US" smtClean="0"/>
              <a:t>‹#›</a:t>
            </a:fld>
            <a:endParaRPr lang="en-US"/>
          </a:p>
        </p:txBody>
      </p:sp>
    </p:spTree>
    <p:extLst>
      <p:ext uri="{BB962C8B-B14F-4D97-AF65-F5344CB8AC3E}">
        <p14:creationId xmlns:p14="http://schemas.microsoft.com/office/powerpoint/2010/main" val="26853430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2589B50-D615-4630-B6F7-29E99FF2C4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87A83DF-4E7A-4A81-867E-10E29C4BD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2" y="0"/>
            <a:ext cx="6111243" cy="6858000"/>
          </a:xfrm>
          <a:prstGeom prst="rect">
            <a:avLst/>
          </a:prstGeom>
          <a:solidFill>
            <a:schemeClr val="tx2">
              <a:lumMod val="50000"/>
              <a:alpha val="9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8843A6E-BBFD-6E4A-99E6-54A5F350E973}"/>
              </a:ext>
            </a:extLst>
          </p:cNvPr>
          <p:cNvSpPr>
            <a:spLocks noGrp="1"/>
          </p:cNvSpPr>
          <p:nvPr>
            <p:ph type="ctrTitle"/>
          </p:nvPr>
        </p:nvSpPr>
        <p:spPr>
          <a:xfrm>
            <a:off x="540279" y="967417"/>
            <a:ext cx="5280460" cy="3943250"/>
          </a:xfrm>
        </p:spPr>
        <p:txBody>
          <a:bodyPr>
            <a:normAutofit/>
          </a:bodyPr>
          <a:lstStyle/>
          <a:p>
            <a:r>
              <a:rPr lang="en-US" sz="4000">
                <a:solidFill>
                  <a:srgbClr val="FEFFFF"/>
                </a:solidFill>
              </a:rPr>
              <a:t>Course Project</a:t>
            </a:r>
          </a:p>
        </p:txBody>
      </p:sp>
      <p:sp>
        <p:nvSpPr>
          <p:cNvPr id="15" name="Freeform 27">
            <a:extLst>
              <a:ext uri="{FF2B5EF4-FFF2-40B4-BE49-F238E27FC236}">
                <a16:creationId xmlns:a16="http://schemas.microsoft.com/office/drawing/2014/main" id="{435515D7-4CE9-4558-BA93-E245EFB64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5033007"/>
            <a:ext cx="6881206" cy="857047"/>
          </a:xfrm>
          <a:custGeom>
            <a:avLst/>
            <a:gdLst>
              <a:gd name="connsiteX0" fmla="*/ 0 w 6881206"/>
              <a:gd name="connsiteY0" fmla="*/ 0 h 857047"/>
              <a:gd name="connsiteX1" fmla="*/ 653445 w 6881206"/>
              <a:gd name="connsiteY1" fmla="*/ 0 h 857047"/>
              <a:gd name="connsiteX2" fmla="*/ 1156123 w 6881206"/>
              <a:gd name="connsiteY2" fmla="*/ 0 h 857047"/>
              <a:gd name="connsiteX3" fmla="*/ 1380221 w 6881206"/>
              <a:gd name="connsiteY3" fmla="*/ 0 h 857047"/>
              <a:gd name="connsiteX4" fmla="*/ 1444324 w 6881206"/>
              <a:gd name="connsiteY4" fmla="*/ 0 h 857047"/>
              <a:gd name="connsiteX5" fmla="*/ 1522072 w 6881206"/>
              <a:gd name="connsiteY5" fmla="*/ 0 h 857047"/>
              <a:gd name="connsiteX6" fmla="*/ 1596570 w 6881206"/>
              <a:gd name="connsiteY6" fmla="*/ 0 h 857047"/>
              <a:gd name="connsiteX7" fmla="*/ 1893047 w 6881206"/>
              <a:gd name="connsiteY7" fmla="*/ 0 h 857047"/>
              <a:gd name="connsiteX8" fmla="*/ 1978260 w 6881206"/>
              <a:gd name="connsiteY8" fmla="*/ 0 h 857047"/>
              <a:gd name="connsiteX9" fmla="*/ 2032793 w 6881206"/>
              <a:gd name="connsiteY9" fmla="*/ 0 h 857047"/>
              <a:gd name="connsiteX10" fmla="*/ 2095032 w 6881206"/>
              <a:gd name="connsiteY10" fmla="*/ 0 h 857047"/>
              <a:gd name="connsiteX11" fmla="*/ 2574748 w 6881206"/>
              <a:gd name="connsiteY11" fmla="*/ 0 h 857047"/>
              <a:gd name="connsiteX12" fmla="*/ 2712413 w 6881206"/>
              <a:gd name="connsiteY12" fmla="*/ 0 h 857047"/>
              <a:gd name="connsiteX13" fmla="*/ 2724164 w 6881206"/>
              <a:gd name="connsiteY13" fmla="*/ 0 h 857047"/>
              <a:gd name="connsiteX14" fmla="*/ 2806423 w 6881206"/>
              <a:gd name="connsiteY14" fmla="*/ 0 h 857047"/>
              <a:gd name="connsiteX15" fmla="*/ 2975563 w 6881206"/>
              <a:gd name="connsiteY15" fmla="*/ 0 h 857047"/>
              <a:gd name="connsiteX16" fmla="*/ 3029696 w 6881206"/>
              <a:gd name="connsiteY16" fmla="*/ 0 h 857047"/>
              <a:gd name="connsiteX17" fmla="*/ 3216247 w 6881206"/>
              <a:gd name="connsiteY17" fmla="*/ 0 h 857047"/>
              <a:gd name="connsiteX18" fmla="*/ 3464491 w 6881206"/>
              <a:gd name="connsiteY18" fmla="*/ 0 h 857047"/>
              <a:gd name="connsiteX19" fmla="*/ 3476820 w 6881206"/>
              <a:gd name="connsiteY19" fmla="*/ 0 h 857047"/>
              <a:gd name="connsiteX20" fmla="*/ 3508932 w 6881206"/>
              <a:gd name="connsiteY20" fmla="*/ 0 h 857047"/>
              <a:gd name="connsiteX21" fmla="*/ 3518154 w 6881206"/>
              <a:gd name="connsiteY21" fmla="*/ 0 h 857047"/>
              <a:gd name="connsiteX22" fmla="*/ 3563124 w 6881206"/>
              <a:gd name="connsiteY22" fmla="*/ 0 h 857047"/>
              <a:gd name="connsiteX23" fmla="*/ 3568615 w 6881206"/>
              <a:gd name="connsiteY23" fmla="*/ 0 h 857047"/>
              <a:gd name="connsiteX24" fmla="*/ 3582711 w 6881206"/>
              <a:gd name="connsiteY24" fmla="*/ 0 h 857047"/>
              <a:gd name="connsiteX25" fmla="*/ 3607047 w 6881206"/>
              <a:gd name="connsiteY25" fmla="*/ 0 h 857047"/>
              <a:gd name="connsiteX26" fmla="*/ 3711363 w 6881206"/>
              <a:gd name="connsiteY26" fmla="*/ 0 h 857047"/>
              <a:gd name="connsiteX27" fmla="*/ 3757936 w 6881206"/>
              <a:gd name="connsiteY27" fmla="*/ 0 h 857047"/>
              <a:gd name="connsiteX28" fmla="*/ 3914505 w 6881206"/>
              <a:gd name="connsiteY28" fmla="*/ 0 h 857047"/>
              <a:gd name="connsiteX29" fmla="*/ 4099165 w 6881206"/>
              <a:gd name="connsiteY29" fmla="*/ 0 h 857047"/>
              <a:gd name="connsiteX30" fmla="*/ 4176573 w 6881206"/>
              <a:gd name="connsiteY30" fmla="*/ 0 h 857047"/>
              <a:gd name="connsiteX31" fmla="*/ 4211043 w 6881206"/>
              <a:gd name="connsiteY31" fmla="*/ 0 h 857047"/>
              <a:gd name="connsiteX32" fmla="*/ 4249415 w 6881206"/>
              <a:gd name="connsiteY32" fmla="*/ 0 h 857047"/>
              <a:gd name="connsiteX33" fmla="*/ 4292911 w 6881206"/>
              <a:gd name="connsiteY33" fmla="*/ 0 h 857047"/>
              <a:gd name="connsiteX34" fmla="*/ 4715176 w 6881206"/>
              <a:gd name="connsiteY34" fmla="*/ 0 h 857047"/>
              <a:gd name="connsiteX35" fmla="*/ 4749035 w 6881206"/>
              <a:gd name="connsiteY35" fmla="*/ 0 h 857047"/>
              <a:gd name="connsiteX36" fmla="*/ 5107279 w 6881206"/>
              <a:gd name="connsiteY36" fmla="*/ 0 h 857047"/>
              <a:gd name="connsiteX37" fmla="*/ 5446306 w 6881206"/>
              <a:gd name="connsiteY37" fmla="*/ 0 h 857047"/>
              <a:gd name="connsiteX38" fmla="*/ 5654500 w 6881206"/>
              <a:gd name="connsiteY38" fmla="*/ 0 h 857047"/>
              <a:gd name="connsiteX39" fmla="*/ 5879355 w 6881206"/>
              <a:gd name="connsiteY39" fmla="*/ 0 h 857047"/>
              <a:gd name="connsiteX40" fmla="*/ 6374171 w 6881206"/>
              <a:gd name="connsiteY40" fmla="*/ 0 h 857047"/>
              <a:gd name="connsiteX41" fmla="*/ 6382691 w 6881206"/>
              <a:gd name="connsiteY41" fmla="*/ 0 h 857047"/>
              <a:gd name="connsiteX42" fmla="*/ 6406881 w 6881206"/>
              <a:gd name="connsiteY42" fmla="*/ 10516 h 857047"/>
              <a:gd name="connsiteX43" fmla="*/ 6411719 w 6881206"/>
              <a:gd name="connsiteY43" fmla="*/ 15774 h 857047"/>
              <a:gd name="connsiteX44" fmla="*/ 6412418 w 6881206"/>
              <a:gd name="connsiteY44" fmla="*/ 16534 h 857047"/>
              <a:gd name="connsiteX45" fmla="*/ 6413765 w 6881206"/>
              <a:gd name="connsiteY45" fmla="*/ 17998 h 857047"/>
              <a:gd name="connsiteX46" fmla="*/ 6418286 w 6881206"/>
              <a:gd name="connsiteY46" fmla="*/ 21854 h 857047"/>
              <a:gd name="connsiteX47" fmla="*/ 6867337 w 6881206"/>
              <a:gd name="connsiteY47" fmla="*/ 404863 h 857047"/>
              <a:gd name="connsiteX48" fmla="*/ 6867337 w 6881206"/>
              <a:gd name="connsiteY48" fmla="*/ 452185 h 857047"/>
              <a:gd name="connsiteX49" fmla="*/ 6491457 w 6881206"/>
              <a:gd name="connsiteY49" fmla="*/ 772784 h 857047"/>
              <a:gd name="connsiteX50" fmla="*/ 6413765 w 6881206"/>
              <a:gd name="connsiteY50" fmla="*/ 839050 h 857047"/>
              <a:gd name="connsiteX51" fmla="*/ 6411719 w 6881206"/>
              <a:gd name="connsiteY51" fmla="*/ 841273 h 857047"/>
              <a:gd name="connsiteX52" fmla="*/ 6406881 w 6881206"/>
              <a:gd name="connsiteY52" fmla="*/ 846531 h 857047"/>
              <a:gd name="connsiteX53" fmla="*/ 6382691 w 6881206"/>
              <a:gd name="connsiteY53" fmla="*/ 857047 h 857047"/>
              <a:gd name="connsiteX54" fmla="*/ 6374171 w 6881206"/>
              <a:gd name="connsiteY54" fmla="*/ 857047 h 857047"/>
              <a:gd name="connsiteX55" fmla="*/ 6368680 w 6881206"/>
              <a:gd name="connsiteY55" fmla="*/ 857047 h 857047"/>
              <a:gd name="connsiteX56" fmla="*/ 6348221 w 6881206"/>
              <a:gd name="connsiteY56" fmla="*/ 857047 h 857047"/>
              <a:gd name="connsiteX57" fmla="*/ 6330248 w 6881206"/>
              <a:gd name="connsiteY57" fmla="*/ 857047 h 857047"/>
              <a:gd name="connsiteX58" fmla="*/ 6266353 w 6881206"/>
              <a:gd name="connsiteY58" fmla="*/ 857047 h 857047"/>
              <a:gd name="connsiteX59" fmla="*/ 6225932 w 6881206"/>
              <a:gd name="connsiteY59" fmla="*/ 857047 h 857047"/>
              <a:gd name="connsiteX60" fmla="*/ 6106926 w 6881206"/>
              <a:gd name="connsiteY60" fmla="*/ 857047 h 857047"/>
              <a:gd name="connsiteX61" fmla="*/ 6022790 w 6881206"/>
              <a:gd name="connsiteY61" fmla="*/ 857047 h 857047"/>
              <a:gd name="connsiteX62" fmla="*/ 5844088 w 6881206"/>
              <a:gd name="connsiteY62" fmla="*/ 857047 h 857047"/>
              <a:gd name="connsiteX63" fmla="*/ 5687880 w 6881206"/>
              <a:gd name="connsiteY63" fmla="*/ 857047 h 857047"/>
              <a:gd name="connsiteX64" fmla="*/ 5451985 w 6881206"/>
              <a:gd name="connsiteY64" fmla="*/ 857047 h 857047"/>
              <a:gd name="connsiteX65" fmla="*/ 5188261 w 6881206"/>
              <a:gd name="connsiteY65" fmla="*/ 857047 h 857047"/>
              <a:gd name="connsiteX66" fmla="*/ 4904764 w 6881206"/>
              <a:gd name="connsiteY66" fmla="*/ 857047 h 857047"/>
              <a:gd name="connsiteX67" fmla="*/ 4490989 w 6881206"/>
              <a:gd name="connsiteY67" fmla="*/ 857047 h 857047"/>
              <a:gd name="connsiteX68" fmla="*/ 4176573 w 6881206"/>
              <a:gd name="connsiteY68" fmla="*/ 857047 h 857047"/>
              <a:gd name="connsiteX69" fmla="*/ 4099165 w 6881206"/>
              <a:gd name="connsiteY69" fmla="*/ 857047 h 857047"/>
              <a:gd name="connsiteX70" fmla="*/ 4089943 w 6881206"/>
              <a:gd name="connsiteY70" fmla="*/ 857047 h 857047"/>
              <a:gd name="connsiteX71" fmla="*/ 4057940 w 6881206"/>
              <a:gd name="connsiteY71" fmla="*/ 857047 h 857047"/>
              <a:gd name="connsiteX72" fmla="*/ 4025386 w 6881206"/>
              <a:gd name="connsiteY72" fmla="*/ 857047 h 857047"/>
              <a:gd name="connsiteX73" fmla="*/ 3850160 w 6881206"/>
              <a:gd name="connsiteY73" fmla="*/ 857047 h 857047"/>
              <a:gd name="connsiteX74" fmla="*/ 3563124 w 6881206"/>
              <a:gd name="connsiteY74" fmla="*/ 857047 h 857047"/>
              <a:gd name="connsiteX75" fmla="*/ 3550795 w 6881206"/>
              <a:gd name="connsiteY75" fmla="*/ 857047 h 857047"/>
              <a:gd name="connsiteX76" fmla="*/ 3508932 w 6881206"/>
              <a:gd name="connsiteY76" fmla="*/ 857047 h 857047"/>
              <a:gd name="connsiteX77" fmla="*/ 3483683 w 6881206"/>
              <a:gd name="connsiteY77" fmla="*/ 857047 h 857047"/>
              <a:gd name="connsiteX78" fmla="*/ 3464491 w 6881206"/>
              <a:gd name="connsiteY78" fmla="*/ 857047 h 857047"/>
              <a:gd name="connsiteX79" fmla="*/ 3452740 w 6881206"/>
              <a:gd name="connsiteY79" fmla="*/ 857047 h 857047"/>
              <a:gd name="connsiteX80" fmla="*/ 3423719 w 6881206"/>
              <a:gd name="connsiteY80" fmla="*/ 857047 h 857047"/>
              <a:gd name="connsiteX81" fmla="*/ 3370481 w 6881206"/>
              <a:gd name="connsiteY81" fmla="*/ 857047 h 857047"/>
              <a:gd name="connsiteX82" fmla="*/ 3306946 w 6881206"/>
              <a:gd name="connsiteY82" fmla="*/ 857047 h 857047"/>
              <a:gd name="connsiteX83" fmla="*/ 3147208 w 6881206"/>
              <a:gd name="connsiteY83" fmla="*/ 857047 h 857047"/>
              <a:gd name="connsiteX84" fmla="*/ 3114429 w 6881206"/>
              <a:gd name="connsiteY84" fmla="*/ 857047 h 857047"/>
              <a:gd name="connsiteX85" fmla="*/ 2960658 w 6881206"/>
              <a:gd name="connsiteY85" fmla="*/ 857047 h 857047"/>
              <a:gd name="connsiteX86" fmla="*/ 2827230 w 6881206"/>
              <a:gd name="connsiteY86" fmla="*/ 857047 h 857047"/>
              <a:gd name="connsiteX87" fmla="*/ 2712413 w 6881206"/>
              <a:gd name="connsiteY87" fmla="*/ 857047 h 857047"/>
              <a:gd name="connsiteX88" fmla="*/ 2680242 w 6881206"/>
              <a:gd name="connsiteY88" fmla="*/ 857047 h 857047"/>
              <a:gd name="connsiteX89" fmla="*/ 2603835 w 6881206"/>
              <a:gd name="connsiteY89" fmla="*/ 857047 h 857047"/>
              <a:gd name="connsiteX90" fmla="*/ 2455042 w 6881206"/>
              <a:gd name="connsiteY90" fmla="*/ 857047 h 857047"/>
              <a:gd name="connsiteX91" fmla="*/ 2426415 w 6881206"/>
              <a:gd name="connsiteY91" fmla="*/ 857047 h 857047"/>
              <a:gd name="connsiteX92" fmla="*/ 2209736 w 6881206"/>
              <a:gd name="connsiteY92" fmla="*/ 857047 h 857047"/>
              <a:gd name="connsiteX93" fmla="*/ 1893047 w 6881206"/>
              <a:gd name="connsiteY93" fmla="*/ 857047 h 857047"/>
              <a:gd name="connsiteX94" fmla="*/ 1885034 w 6881206"/>
              <a:gd name="connsiteY94" fmla="*/ 857047 h 857047"/>
              <a:gd name="connsiteX95" fmla="*/ 1843786 w 6881206"/>
              <a:gd name="connsiteY95" fmla="*/ 857047 h 857047"/>
              <a:gd name="connsiteX96" fmla="*/ 1828944 w 6881206"/>
              <a:gd name="connsiteY96" fmla="*/ 857047 h 857047"/>
              <a:gd name="connsiteX97" fmla="*/ 1380221 w 6881206"/>
              <a:gd name="connsiteY97" fmla="*/ 857047 h 857047"/>
              <a:gd name="connsiteX98" fmla="*/ 1333065 w 6881206"/>
              <a:gd name="connsiteY98" fmla="*/ 857047 h 857047"/>
              <a:gd name="connsiteX99" fmla="*/ 653445 w 6881206"/>
              <a:gd name="connsiteY99" fmla="*/ 857047 h 857047"/>
              <a:gd name="connsiteX100" fmla="*/ 0 w 6881206"/>
              <a:gd name="connsiteY100" fmla="*/ 857047 h 857047"/>
              <a:gd name="connsiteX101" fmla="*/ 0 w 6881206"/>
              <a:gd name="connsiteY101" fmla="*/ 0 h 85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6881206" h="857047">
                <a:moveTo>
                  <a:pt x="0" y="0"/>
                </a:moveTo>
                <a:cubicBezTo>
                  <a:pt x="0" y="0"/>
                  <a:pt x="0" y="0"/>
                  <a:pt x="653445" y="0"/>
                </a:cubicBezTo>
                <a:cubicBezTo>
                  <a:pt x="653445" y="0"/>
                  <a:pt x="653445" y="0"/>
                  <a:pt x="1156123" y="0"/>
                </a:cubicBezTo>
                <a:lnTo>
                  <a:pt x="1380221" y="0"/>
                </a:lnTo>
                <a:cubicBezTo>
                  <a:pt x="1380221" y="0"/>
                  <a:pt x="1380221" y="0"/>
                  <a:pt x="1444324" y="0"/>
                </a:cubicBezTo>
                <a:lnTo>
                  <a:pt x="1522072" y="0"/>
                </a:lnTo>
                <a:lnTo>
                  <a:pt x="1596570" y="0"/>
                </a:lnTo>
                <a:cubicBezTo>
                  <a:pt x="1668686" y="0"/>
                  <a:pt x="1764840" y="0"/>
                  <a:pt x="1893047" y="0"/>
                </a:cubicBezTo>
                <a:cubicBezTo>
                  <a:pt x="1893047" y="0"/>
                  <a:pt x="1893047" y="0"/>
                  <a:pt x="1978260" y="0"/>
                </a:cubicBezTo>
                <a:lnTo>
                  <a:pt x="2032793" y="0"/>
                </a:lnTo>
                <a:lnTo>
                  <a:pt x="2095032" y="0"/>
                </a:lnTo>
                <a:cubicBezTo>
                  <a:pt x="2196025" y="0"/>
                  <a:pt x="2347515" y="0"/>
                  <a:pt x="2574748" y="0"/>
                </a:cubicBezTo>
                <a:lnTo>
                  <a:pt x="2712413" y="0"/>
                </a:lnTo>
                <a:lnTo>
                  <a:pt x="2724164" y="0"/>
                </a:lnTo>
                <a:lnTo>
                  <a:pt x="2806423" y="0"/>
                </a:lnTo>
                <a:lnTo>
                  <a:pt x="2975563" y="0"/>
                </a:lnTo>
                <a:lnTo>
                  <a:pt x="3029696" y="0"/>
                </a:lnTo>
                <a:lnTo>
                  <a:pt x="3216247" y="0"/>
                </a:lnTo>
                <a:lnTo>
                  <a:pt x="3464491" y="0"/>
                </a:lnTo>
                <a:lnTo>
                  <a:pt x="3476820" y="0"/>
                </a:lnTo>
                <a:lnTo>
                  <a:pt x="3508932" y="0"/>
                </a:lnTo>
                <a:cubicBezTo>
                  <a:pt x="3508932" y="0"/>
                  <a:pt x="3508932" y="0"/>
                  <a:pt x="3518154" y="0"/>
                </a:cubicBezTo>
                <a:lnTo>
                  <a:pt x="3563124" y="0"/>
                </a:lnTo>
                <a:lnTo>
                  <a:pt x="3568615" y="0"/>
                </a:lnTo>
                <a:lnTo>
                  <a:pt x="3582711" y="0"/>
                </a:lnTo>
                <a:lnTo>
                  <a:pt x="3607047" y="0"/>
                </a:lnTo>
                <a:lnTo>
                  <a:pt x="3711363" y="0"/>
                </a:lnTo>
                <a:lnTo>
                  <a:pt x="3757936" y="0"/>
                </a:lnTo>
                <a:lnTo>
                  <a:pt x="3914505" y="0"/>
                </a:lnTo>
                <a:lnTo>
                  <a:pt x="4099165" y="0"/>
                </a:lnTo>
                <a:cubicBezTo>
                  <a:pt x="4099165" y="0"/>
                  <a:pt x="4099165" y="0"/>
                  <a:pt x="4176573" y="0"/>
                </a:cubicBezTo>
                <a:cubicBezTo>
                  <a:pt x="4176573" y="0"/>
                  <a:pt x="4176573" y="0"/>
                  <a:pt x="4211043" y="0"/>
                </a:cubicBezTo>
                <a:lnTo>
                  <a:pt x="4249415" y="0"/>
                </a:lnTo>
                <a:lnTo>
                  <a:pt x="4292911" y="0"/>
                </a:lnTo>
                <a:cubicBezTo>
                  <a:pt x="4370470" y="0"/>
                  <a:pt x="4499735" y="0"/>
                  <a:pt x="4715176" y="0"/>
                </a:cubicBezTo>
                <a:lnTo>
                  <a:pt x="4749035" y="0"/>
                </a:lnTo>
                <a:lnTo>
                  <a:pt x="5107279" y="0"/>
                </a:lnTo>
                <a:lnTo>
                  <a:pt x="5446306" y="0"/>
                </a:lnTo>
                <a:lnTo>
                  <a:pt x="5654500" y="0"/>
                </a:lnTo>
                <a:lnTo>
                  <a:pt x="5879355" y="0"/>
                </a:lnTo>
                <a:lnTo>
                  <a:pt x="6374171" y="0"/>
                </a:lnTo>
                <a:lnTo>
                  <a:pt x="6382691" y="0"/>
                </a:lnTo>
                <a:cubicBezTo>
                  <a:pt x="6392367" y="0"/>
                  <a:pt x="6402043" y="5258"/>
                  <a:pt x="6406881" y="10516"/>
                </a:cubicBezTo>
                <a:cubicBezTo>
                  <a:pt x="6406881" y="10516"/>
                  <a:pt x="6411719" y="10516"/>
                  <a:pt x="6411719" y="15774"/>
                </a:cubicBezTo>
                <a:cubicBezTo>
                  <a:pt x="6411719" y="15774"/>
                  <a:pt x="6411719" y="15774"/>
                  <a:pt x="6412418" y="16534"/>
                </a:cubicBezTo>
                <a:lnTo>
                  <a:pt x="6413765" y="17998"/>
                </a:lnTo>
                <a:lnTo>
                  <a:pt x="6418286" y="21854"/>
                </a:lnTo>
                <a:cubicBezTo>
                  <a:pt x="6439669" y="40092"/>
                  <a:pt x="6525203" y="113046"/>
                  <a:pt x="6867337" y="404863"/>
                </a:cubicBezTo>
                <a:cubicBezTo>
                  <a:pt x="6885830" y="415379"/>
                  <a:pt x="6885830" y="436411"/>
                  <a:pt x="6867337" y="452185"/>
                </a:cubicBezTo>
                <a:cubicBezTo>
                  <a:pt x="6867337" y="452185"/>
                  <a:pt x="6867337" y="452185"/>
                  <a:pt x="6491457" y="772784"/>
                </a:cubicBezTo>
                <a:lnTo>
                  <a:pt x="6413765" y="839050"/>
                </a:lnTo>
                <a:lnTo>
                  <a:pt x="6411719" y="841273"/>
                </a:lnTo>
                <a:cubicBezTo>
                  <a:pt x="6411719" y="841273"/>
                  <a:pt x="6406881" y="841273"/>
                  <a:pt x="6406881" y="846531"/>
                </a:cubicBezTo>
                <a:cubicBezTo>
                  <a:pt x="6402043" y="851789"/>
                  <a:pt x="6392367" y="857047"/>
                  <a:pt x="6382691" y="857047"/>
                </a:cubicBezTo>
                <a:lnTo>
                  <a:pt x="6374171" y="857047"/>
                </a:lnTo>
                <a:lnTo>
                  <a:pt x="6368680" y="857047"/>
                </a:lnTo>
                <a:lnTo>
                  <a:pt x="6348221" y="857047"/>
                </a:lnTo>
                <a:lnTo>
                  <a:pt x="6330248" y="857047"/>
                </a:lnTo>
                <a:lnTo>
                  <a:pt x="6266353" y="857047"/>
                </a:lnTo>
                <a:lnTo>
                  <a:pt x="6225932" y="857047"/>
                </a:lnTo>
                <a:lnTo>
                  <a:pt x="6106926" y="857047"/>
                </a:lnTo>
                <a:lnTo>
                  <a:pt x="6022790" y="857047"/>
                </a:lnTo>
                <a:lnTo>
                  <a:pt x="5844088" y="857047"/>
                </a:lnTo>
                <a:lnTo>
                  <a:pt x="5687880" y="857047"/>
                </a:lnTo>
                <a:lnTo>
                  <a:pt x="5451985" y="857047"/>
                </a:lnTo>
                <a:lnTo>
                  <a:pt x="5188261" y="857047"/>
                </a:lnTo>
                <a:lnTo>
                  <a:pt x="4904764" y="857047"/>
                </a:lnTo>
                <a:lnTo>
                  <a:pt x="4490989" y="857047"/>
                </a:lnTo>
                <a:lnTo>
                  <a:pt x="4176573" y="857047"/>
                </a:lnTo>
                <a:cubicBezTo>
                  <a:pt x="4176573" y="857047"/>
                  <a:pt x="4176573" y="857047"/>
                  <a:pt x="4099165" y="857047"/>
                </a:cubicBezTo>
                <a:cubicBezTo>
                  <a:pt x="4099165" y="857047"/>
                  <a:pt x="4099165" y="857047"/>
                  <a:pt x="4089943" y="857047"/>
                </a:cubicBezTo>
                <a:lnTo>
                  <a:pt x="4057940" y="857047"/>
                </a:lnTo>
                <a:lnTo>
                  <a:pt x="4025386" y="857047"/>
                </a:lnTo>
                <a:cubicBezTo>
                  <a:pt x="3988496" y="857047"/>
                  <a:pt x="3933162" y="857047"/>
                  <a:pt x="3850160" y="857047"/>
                </a:cubicBezTo>
                <a:lnTo>
                  <a:pt x="3563124" y="857047"/>
                </a:lnTo>
                <a:lnTo>
                  <a:pt x="3550795" y="857047"/>
                </a:lnTo>
                <a:lnTo>
                  <a:pt x="3508932" y="857047"/>
                </a:lnTo>
                <a:cubicBezTo>
                  <a:pt x="3508932" y="857047"/>
                  <a:pt x="3508932" y="857047"/>
                  <a:pt x="3483683" y="857047"/>
                </a:cubicBezTo>
                <a:lnTo>
                  <a:pt x="3464491" y="857047"/>
                </a:lnTo>
                <a:lnTo>
                  <a:pt x="3452740" y="857047"/>
                </a:lnTo>
                <a:lnTo>
                  <a:pt x="3423719" y="857047"/>
                </a:lnTo>
                <a:lnTo>
                  <a:pt x="3370481" y="857047"/>
                </a:lnTo>
                <a:lnTo>
                  <a:pt x="3306946" y="857047"/>
                </a:lnTo>
                <a:lnTo>
                  <a:pt x="3147208" y="857047"/>
                </a:lnTo>
                <a:lnTo>
                  <a:pt x="3114429" y="857047"/>
                </a:lnTo>
                <a:lnTo>
                  <a:pt x="2960658" y="857047"/>
                </a:lnTo>
                <a:lnTo>
                  <a:pt x="2827230" y="857047"/>
                </a:lnTo>
                <a:lnTo>
                  <a:pt x="2712413" y="857047"/>
                </a:lnTo>
                <a:lnTo>
                  <a:pt x="2680242" y="857047"/>
                </a:lnTo>
                <a:lnTo>
                  <a:pt x="2603835" y="857047"/>
                </a:lnTo>
                <a:lnTo>
                  <a:pt x="2455042" y="857047"/>
                </a:lnTo>
                <a:lnTo>
                  <a:pt x="2426415" y="857047"/>
                </a:lnTo>
                <a:lnTo>
                  <a:pt x="2209736" y="857047"/>
                </a:lnTo>
                <a:lnTo>
                  <a:pt x="1893047" y="857047"/>
                </a:lnTo>
                <a:cubicBezTo>
                  <a:pt x="1893047" y="857047"/>
                  <a:pt x="1893047" y="857047"/>
                  <a:pt x="1885034" y="857047"/>
                </a:cubicBezTo>
                <a:lnTo>
                  <a:pt x="1843786" y="857047"/>
                </a:lnTo>
                <a:lnTo>
                  <a:pt x="1828944" y="857047"/>
                </a:lnTo>
                <a:cubicBezTo>
                  <a:pt x="1764840" y="857047"/>
                  <a:pt x="1636634" y="857047"/>
                  <a:pt x="1380221" y="857047"/>
                </a:cubicBezTo>
                <a:lnTo>
                  <a:pt x="1333065" y="857047"/>
                </a:lnTo>
                <a:cubicBezTo>
                  <a:pt x="1136016" y="857047"/>
                  <a:pt x="910816" y="857047"/>
                  <a:pt x="653445" y="857047"/>
                </a:cubicBezTo>
                <a:cubicBezTo>
                  <a:pt x="653445" y="857047"/>
                  <a:pt x="653445" y="857047"/>
                  <a:pt x="0" y="857047"/>
                </a:cubicBezTo>
                <a:cubicBezTo>
                  <a:pt x="0" y="857047"/>
                  <a:pt x="0" y="857047"/>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3" name="Subtitle 2">
            <a:extLst>
              <a:ext uri="{FF2B5EF4-FFF2-40B4-BE49-F238E27FC236}">
                <a16:creationId xmlns:a16="http://schemas.microsoft.com/office/drawing/2014/main" id="{46C939F4-03E0-A542-8F0B-02C1CB75C8E9}"/>
              </a:ext>
            </a:extLst>
          </p:cNvPr>
          <p:cNvSpPr>
            <a:spLocks noGrp="1"/>
          </p:cNvSpPr>
          <p:nvPr>
            <p:ph type="subTitle" idx="1"/>
          </p:nvPr>
        </p:nvSpPr>
        <p:spPr>
          <a:xfrm>
            <a:off x="540279" y="5189400"/>
            <a:ext cx="5280460" cy="544260"/>
          </a:xfrm>
        </p:spPr>
        <p:txBody>
          <a:bodyPr anchor="ctr">
            <a:normAutofit/>
          </a:bodyPr>
          <a:lstStyle/>
          <a:p>
            <a:pPr>
              <a:lnSpc>
                <a:spcPct val="90000"/>
              </a:lnSpc>
            </a:pPr>
            <a:r>
              <a:rPr lang="en-US" sz="1600">
                <a:solidFill>
                  <a:srgbClr val="FEFFFF"/>
                </a:solidFill>
              </a:rPr>
              <a:t>Group 12: Esmeralda Xhyliu, Tytionna Williams, Connor Van Etten</a:t>
            </a:r>
          </a:p>
        </p:txBody>
      </p:sp>
      <p:pic>
        <p:nvPicPr>
          <p:cNvPr id="6" name="Picture 5">
            <a:extLst>
              <a:ext uri="{FF2B5EF4-FFF2-40B4-BE49-F238E27FC236}">
                <a16:creationId xmlns:a16="http://schemas.microsoft.com/office/drawing/2014/main" id="{09CA7036-F748-4E07-91B0-F01431AB5E15}"/>
              </a:ext>
            </a:extLst>
          </p:cNvPr>
          <p:cNvPicPr>
            <a:picLocks noChangeAspect="1"/>
          </p:cNvPicPr>
          <p:nvPr/>
        </p:nvPicPr>
        <p:blipFill rotWithShape="1">
          <a:blip r:embed="rId2"/>
          <a:srcRect l="30987" t="8762" r="30724" b="10855"/>
          <a:stretch/>
        </p:blipFill>
        <p:spPr>
          <a:xfrm>
            <a:off x="7074745" y="1365826"/>
            <a:ext cx="4153750" cy="4120332"/>
          </a:xfrm>
          <a:prstGeom prst="rect">
            <a:avLst/>
          </a:prstGeom>
        </p:spPr>
      </p:pic>
    </p:spTree>
    <p:extLst>
      <p:ext uri="{BB962C8B-B14F-4D97-AF65-F5344CB8AC3E}">
        <p14:creationId xmlns:p14="http://schemas.microsoft.com/office/powerpoint/2010/main" val="3915489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2EC7880-C5D9-40A8-A6B0-3198AD07AD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4619543" cy="6854038"/>
          </a:xfrm>
          <a:prstGeom prst="rect">
            <a:avLst/>
          </a:prstGeom>
          <a:solidFill>
            <a:schemeClr val="tx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9CD075-7D9D-A04D-8E17-8EA0A57F250F}"/>
              </a:ext>
            </a:extLst>
          </p:cNvPr>
          <p:cNvSpPr>
            <a:spLocks noGrp="1"/>
          </p:cNvSpPr>
          <p:nvPr>
            <p:ph type="title"/>
          </p:nvPr>
        </p:nvSpPr>
        <p:spPr>
          <a:xfrm>
            <a:off x="649224" y="645106"/>
            <a:ext cx="3650279" cy="1259894"/>
          </a:xfrm>
        </p:spPr>
        <p:txBody>
          <a:bodyPr>
            <a:normAutofit/>
          </a:bodyPr>
          <a:lstStyle/>
          <a:p>
            <a:r>
              <a:rPr lang="en-US" dirty="0"/>
              <a:t>Conclusion</a:t>
            </a:r>
          </a:p>
        </p:txBody>
      </p:sp>
      <p:sp>
        <p:nvSpPr>
          <p:cNvPr id="3" name="Content Placeholder 2">
            <a:extLst>
              <a:ext uri="{FF2B5EF4-FFF2-40B4-BE49-F238E27FC236}">
                <a16:creationId xmlns:a16="http://schemas.microsoft.com/office/drawing/2014/main" id="{0EA7A717-D2E6-9B40-AE15-6A0846B396B7}"/>
              </a:ext>
            </a:extLst>
          </p:cNvPr>
          <p:cNvSpPr>
            <a:spLocks noGrp="1"/>
          </p:cNvSpPr>
          <p:nvPr>
            <p:ph idx="1"/>
          </p:nvPr>
        </p:nvSpPr>
        <p:spPr>
          <a:xfrm>
            <a:off x="649225" y="2133600"/>
            <a:ext cx="3650278" cy="3759253"/>
          </a:xfrm>
        </p:spPr>
        <p:txBody>
          <a:bodyPr>
            <a:normAutofit/>
          </a:bodyPr>
          <a:lstStyle/>
          <a:p>
            <a:pPr fontAlgn="base">
              <a:lnSpc>
                <a:spcPct val="90000"/>
              </a:lnSpc>
            </a:pPr>
            <a:r>
              <a:rPr lang="en-US" sz="1400"/>
              <a:t>Using the Water-Fall structure to build help guide our development process we will use the languages HTML, CSS, and JavaScript to build a GUI that allows a user to play chess either against another user, the CPU or watch AI play each other. The board and elements of the game will be built using HTML and CSS to make changes both easy to change and implement. The play and logic of the game will be implemented using an array that is built within JavaScript and several functions to check the validation of moves and scores. When all is completed, we will have 3 main modes of play and fully functional GUI. </a:t>
            </a:r>
          </a:p>
        </p:txBody>
      </p:sp>
      <p:pic>
        <p:nvPicPr>
          <p:cNvPr id="8" name="Picture 7">
            <a:extLst>
              <a:ext uri="{FF2B5EF4-FFF2-40B4-BE49-F238E27FC236}">
                <a16:creationId xmlns:a16="http://schemas.microsoft.com/office/drawing/2014/main" id="{4E52BF1A-67AD-4CD4-8566-FC987A128060}"/>
              </a:ext>
            </a:extLst>
          </p:cNvPr>
          <p:cNvPicPr>
            <a:picLocks noChangeAspect="1"/>
          </p:cNvPicPr>
          <p:nvPr/>
        </p:nvPicPr>
        <p:blipFill rotWithShape="1">
          <a:blip r:embed="rId3"/>
          <a:srcRect t="7113" r="-1" b="-1"/>
          <a:stretch/>
        </p:blipFill>
        <p:spPr>
          <a:xfrm>
            <a:off x="4619543" y="10"/>
            <a:ext cx="7572457" cy="6857990"/>
          </a:xfrm>
          <a:prstGeom prst="rect">
            <a:avLst/>
          </a:prstGeom>
        </p:spPr>
      </p:pic>
    </p:spTree>
    <p:extLst>
      <p:ext uri="{BB962C8B-B14F-4D97-AF65-F5344CB8AC3E}">
        <p14:creationId xmlns:p14="http://schemas.microsoft.com/office/powerpoint/2010/main" val="26685536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FEEE5BB-8B4D-439D-AFDF-1BE05BD0B360}"/>
              </a:ext>
            </a:extLst>
          </p:cNvPr>
          <p:cNvPicPr>
            <a:picLocks noChangeAspect="1"/>
          </p:cNvPicPr>
          <p:nvPr/>
        </p:nvPicPr>
        <p:blipFill rotWithShape="1">
          <a:blip r:embed="rId2"/>
          <a:srcRect t="9284" r="-1" b="1725"/>
          <a:stretch/>
        </p:blipFill>
        <p:spPr>
          <a:xfrm>
            <a:off x="4485557" y="10"/>
            <a:ext cx="7706443" cy="6857990"/>
          </a:xfrm>
          <a:prstGeom prst="rect">
            <a:avLst/>
          </a:prstGeom>
        </p:spPr>
      </p:pic>
      <p:sp useBgFill="1">
        <p:nvSpPr>
          <p:cNvPr id="50" name="Freeform: Shape 49">
            <a:extLst>
              <a:ext uri="{FF2B5EF4-FFF2-40B4-BE49-F238E27FC236}">
                <a16:creationId xmlns:a16="http://schemas.microsoft.com/office/drawing/2014/main" id="{23C7736A-5A08-4021-9AB6-390DFF506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8170246" cy="6858000"/>
          </a:xfrm>
          <a:custGeom>
            <a:avLst/>
            <a:gdLst>
              <a:gd name="connsiteX0" fmla="*/ 4738960 w 8170246"/>
              <a:gd name="connsiteY0" fmla="*/ 0 h 6858000"/>
              <a:gd name="connsiteX1" fmla="*/ 4862151 w 8170246"/>
              <a:gd name="connsiteY1" fmla="*/ 0 h 6858000"/>
              <a:gd name="connsiteX2" fmla="*/ 8088169 w 8170246"/>
              <a:gd name="connsiteY2" fmla="*/ 3226735 h 6858000"/>
              <a:gd name="connsiteX3" fmla="*/ 8088169 w 8170246"/>
              <a:gd name="connsiteY3" fmla="*/ 3626507 h 6858000"/>
              <a:gd name="connsiteX4" fmla="*/ 4857393 w 8170246"/>
              <a:gd name="connsiteY4" fmla="*/ 6858000 h 6858000"/>
              <a:gd name="connsiteX5" fmla="*/ 4783581 w 8170246"/>
              <a:gd name="connsiteY5" fmla="*/ 6858000 h 6858000"/>
              <a:gd name="connsiteX6" fmla="*/ 4734202 w 8170246"/>
              <a:gd name="connsiteY6" fmla="*/ 6858000 h 6858000"/>
              <a:gd name="connsiteX7" fmla="*/ 7964978 w 8170246"/>
              <a:gd name="connsiteY7" fmla="*/ 3626507 h 6858000"/>
              <a:gd name="connsiteX8" fmla="*/ 7964978 w 8170246"/>
              <a:gd name="connsiteY8" fmla="*/ 3226735 h 6858000"/>
              <a:gd name="connsiteX9" fmla="*/ 4738960 w 8170246"/>
              <a:gd name="connsiteY9" fmla="*/ 0 h 6858000"/>
              <a:gd name="connsiteX10" fmla="*/ 0 w 8170246"/>
              <a:gd name="connsiteY10" fmla="*/ 0 h 6858000"/>
              <a:gd name="connsiteX11" fmla="*/ 98791 w 8170246"/>
              <a:gd name="connsiteY11" fmla="*/ 0 h 6858000"/>
              <a:gd name="connsiteX12" fmla="*/ 4456718 w 8170246"/>
              <a:gd name="connsiteY12" fmla="*/ 0 h 6858000"/>
              <a:gd name="connsiteX13" fmla="*/ 4603489 w 8170246"/>
              <a:gd name="connsiteY13" fmla="*/ 0 h 6858000"/>
              <a:gd name="connsiteX14" fmla="*/ 7829507 w 8170246"/>
              <a:gd name="connsiteY14" fmla="*/ 3226735 h 6858000"/>
              <a:gd name="connsiteX15" fmla="*/ 7829507 w 8170246"/>
              <a:gd name="connsiteY15" fmla="*/ 3626507 h 6858000"/>
              <a:gd name="connsiteX16" fmla="*/ 4598731 w 8170246"/>
              <a:gd name="connsiteY16" fmla="*/ 6858000 h 6858000"/>
              <a:gd name="connsiteX17" fmla="*/ 4540663 w 8170246"/>
              <a:gd name="connsiteY17" fmla="*/ 6858000 h 6858000"/>
              <a:gd name="connsiteX18" fmla="*/ 133398 w 8170246"/>
              <a:gd name="connsiteY18" fmla="*/ 6858000 h 6858000"/>
              <a:gd name="connsiteX19" fmla="*/ 0 w 8170246"/>
              <a:gd name="connsiteY1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70246" h="6858000">
                <a:moveTo>
                  <a:pt x="4738960" y="0"/>
                </a:moveTo>
                <a:lnTo>
                  <a:pt x="4862151" y="0"/>
                </a:lnTo>
                <a:cubicBezTo>
                  <a:pt x="4862151" y="0"/>
                  <a:pt x="4862151" y="0"/>
                  <a:pt x="8088169" y="3226735"/>
                </a:cubicBezTo>
                <a:cubicBezTo>
                  <a:pt x="8197606" y="3336196"/>
                  <a:pt x="8197606" y="3517045"/>
                  <a:pt x="8088169" y="3626507"/>
                </a:cubicBezTo>
                <a:cubicBezTo>
                  <a:pt x="8088169" y="3626507"/>
                  <a:pt x="8088169" y="3626507"/>
                  <a:pt x="4857393" y="6858000"/>
                </a:cubicBezTo>
                <a:cubicBezTo>
                  <a:pt x="4857393" y="6858000"/>
                  <a:pt x="4857393" y="6858000"/>
                  <a:pt x="4783581" y="6858000"/>
                </a:cubicBezTo>
                <a:lnTo>
                  <a:pt x="4734202" y="6858000"/>
                </a:lnTo>
                <a:cubicBezTo>
                  <a:pt x="7964978" y="3626507"/>
                  <a:pt x="7964978" y="3626507"/>
                  <a:pt x="7964978" y="3626507"/>
                </a:cubicBezTo>
                <a:cubicBezTo>
                  <a:pt x="8074415" y="3517045"/>
                  <a:pt x="8074415" y="3336196"/>
                  <a:pt x="7964978" y="3226735"/>
                </a:cubicBezTo>
                <a:cubicBezTo>
                  <a:pt x="4738960" y="0"/>
                  <a:pt x="4738960" y="0"/>
                  <a:pt x="4738960" y="0"/>
                </a:cubicBezTo>
                <a:close/>
                <a:moveTo>
                  <a:pt x="0" y="0"/>
                </a:moveTo>
                <a:lnTo>
                  <a:pt x="98791" y="0"/>
                </a:lnTo>
                <a:cubicBezTo>
                  <a:pt x="1075904" y="0"/>
                  <a:pt x="2469401" y="0"/>
                  <a:pt x="4456718" y="0"/>
                </a:cubicBezTo>
                <a:lnTo>
                  <a:pt x="4603489" y="0"/>
                </a:lnTo>
                <a:cubicBezTo>
                  <a:pt x="4603489" y="0"/>
                  <a:pt x="4603489" y="0"/>
                  <a:pt x="7829507" y="3226735"/>
                </a:cubicBezTo>
                <a:cubicBezTo>
                  <a:pt x="7938944" y="3336196"/>
                  <a:pt x="7938944" y="3517045"/>
                  <a:pt x="7829507" y="3626507"/>
                </a:cubicBezTo>
                <a:cubicBezTo>
                  <a:pt x="7829507" y="3626507"/>
                  <a:pt x="7829507" y="3626507"/>
                  <a:pt x="4598731" y="6858000"/>
                </a:cubicBezTo>
                <a:lnTo>
                  <a:pt x="4540663" y="6858000"/>
                </a:lnTo>
                <a:cubicBezTo>
                  <a:pt x="4077749" y="6858000"/>
                  <a:pt x="2938270" y="6858000"/>
                  <a:pt x="133398" y="6858000"/>
                </a:cubicBezTo>
                <a:lnTo>
                  <a:pt x="0" y="6858000"/>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noAutofit/>
          </a:bodyPr>
          <a:lstStyle/>
          <a:p>
            <a:endParaRPr lang="en-US" dirty="0"/>
          </a:p>
        </p:txBody>
      </p:sp>
      <p:sp>
        <p:nvSpPr>
          <p:cNvPr id="2" name="Title 1">
            <a:extLst>
              <a:ext uri="{FF2B5EF4-FFF2-40B4-BE49-F238E27FC236}">
                <a16:creationId xmlns:a16="http://schemas.microsoft.com/office/drawing/2014/main" id="{C9694224-A568-3447-A1C6-D2B02B6F9233}"/>
              </a:ext>
            </a:extLst>
          </p:cNvPr>
          <p:cNvSpPr>
            <a:spLocks noGrp="1"/>
          </p:cNvSpPr>
          <p:nvPr>
            <p:ph type="title"/>
          </p:nvPr>
        </p:nvSpPr>
        <p:spPr>
          <a:xfrm>
            <a:off x="535525" y="624110"/>
            <a:ext cx="4623955" cy="1280890"/>
          </a:xfrm>
        </p:spPr>
        <p:txBody>
          <a:bodyPr>
            <a:normAutofit/>
          </a:bodyPr>
          <a:lstStyle/>
          <a:p>
            <a:r>
              <a:rPr lang="en-US" dirty="0"/>
              <a:t>Abstract</a:t>
            </a:r>
          </a:p>
        </p:txBody>
      </p:sp>
      <p:sp>
        <p:nvSpPr>
          <p:cNvPr id="52" name="Rectangle 51">
            <a:extLst>
              <a:ext uri="{FF2B5EF4-FFF2-40B4-BE49-F238E27FC236}">
                <a16:creationId xmlns:a16="http://schemas.microsoft.com/office/drawing/2014/main" id="{433DF4D3-8A35-461A-ABE0-F56B78A13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66FE073-442C-4145-B67A-E324B5966270}"/>
              </a:ext>
            </a:extLst>
          </p:cNvPr>
          <p:cNvSpPr>
            <a:spLocks noGrp="1"/>
          </p:cNvSpPr>
          <p:nvPr>
            <p:ph idx="1"/>
          </p:nvPr>
        </p:nvSpPr>
        <p:spPr>
          <a:xfrm>
            <a:off x="531812" y="2133600"/>
            <a:ext cx="4625882" cy="3777622"/>
          </a:xfrm>
        </p:spPr>
        <p:txBody>
          <a:bodyPr>
            <a:normAutofit/>
          </a:bodyPr>
          <a:lstStyle/>
          <a:p>
            <a:pPr>
              <a:lnSpc>
                <a:spcPct val="90000"/>
              </a:lnSpc>
            </a:pPr>
            <a:r>
              <a:rPr lang="en-US" sz="1500"/>
              <a:t>Implementing the game of checkers into an easily playable and customizable Graphical User Interface (GUI) is the purpose our group 12’s term project. Checkers is a classic boardgame that is played by two players accompanying 12 pieces each. While the game has basic rules such as jump to take a piece and diagonal movement only careful planning and efficient algorithms are set into place to make it work smoothly for the user. Intertwining both software engineering models and productive group work practices, we will aim to build a fully functional GUI of checkers with multiple mode. This will include a PvP, </a:t>
            </a:r>
            <a:r>
              <a:rPr lang="en-US" sz="1500" err="1"/>
              <a:t>PvE</a:t>
            </a:r>
            <a:r>
              <a:rPr lang="en-US" sz="1500"/>
              <a:t>, and a </a:t>
            </a:r>
            <a:r>
              <a:rPr lang="en-US" sz="1500" err="1"/>
              <a:t>CPUvCPU</a:t>
            </a:r>
            <a:r>
              <a:rPr lang="en-US" sz="1500"/>
              <a:t> mode. </a:t>
            </a:r>
            <a:br>
              <a:rPr lang="en-US" sz="1500"/>
            </a:br>
            <a:endParaRPr lang="en-US" sz="1500"/>
          </a:p>
        </p:txBody>
      </p:sp>
    </p:spTree>
    <p:extLst>
      <p:ext uri="{BB962C8B-B14F-4D97-AF65-F5344CB8AC3E}">
        <p14:creationId xmlns:p14="http://schemas.microsoft.com/office/powerpoint/2010/main" val="3338581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5879851-1A1D-4246-AAA1-C484E8583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0B8FBA7-7C11-4041-B36A-AC1D443A7745}"/>
              </a:ext>
            </a:extLst>
          </p:cNvPr>
          <p:cNvPicPr>
            <a:picLocks noChangeAspect="1"/>
          </p:cNvPicPr>
          <p:nvPr/>
        </p:nvPicPr>
        <p:blipFill rotWithShape="1">
          <a:blip r:embed="rId2">
            <a:alphaModFix amt="35000"/>
          </a:blip>
          <a:srcRect t="10286" b="5444"/>
          <a:stretch/>
        </p:blipFill>
        <p:spPr>
          <a:xfrm>
            <a:off x="-8825" y="-5610"/>
            <a:ext cx="12192000" cy="6858000"/>
          </a:xfrm>
          <a:prstGeom prst="rect">
            <a:avLst/>
          </a:prstGeom>
        </p:spPr>
      </p:pic>
      <p:sp>
        <p:nvSpPr>
          <p:cNvPr id="2" name="Title 1">
            <a:extLst>
              <a:ext uri="{FF2B5EF4-FFF2-40B4-BE49-F238E27FC236}">
                <a16:creationId xmlns:a16="http://schemas.microsoft.com/office/drawing/2014/main" id="{614240F9-C9AE-4012-9DAA-A0E182B0BF70}"/>
              </a:ext>
            </a:extLst>
          </p:cNvPr>
          <p:cNvSpPr>
            <a:spLocks noGrp="1"/>
          </p:cNvSpPr>
          <p:nvPr>
            <p:ph type="title"/>
          </p:nvPr>
        </p:nvSpPr>
        <p:spPr>
          <a:xfrm>
            <a:off x="2592925" y="624110"/>
            <a:ext cx="8911687" cy="1280890"/>
          </a:xfrm>
        </p:spPr>
        <p:txBody>
          <a:bodyPr>
            <a:normAutofit/>
          </a:bodyPr>
          <a:lstStyle/>
          <a:p>
            <a:r>
              <a:rPr lang="en-US">
                <a:solidFill>
                  <a:srgbClr val="FFFFFF"/>
                </a:solidFill>
              </a:rPr>
              <a:t>Background</a:t>
            </a:r>
          </a:p>
        </p:txBody>
      </p:sp>
      <p:sp>
        <p:nvSpPr>
          <p:cNvPr id="3" name="Content Placeholder 2">
            <a:extLst>
              <a:ext uri="{FF2B5EF4-FFF2-40B4-BE49-F238E27FC236}">
                <a16:creationId xmlns:a16="http://schemas.microsoft.com/office/drawing/2014/main" id="{414B0DDF-2414-4587-AE42-C1A6C2CD8D1F}"/>
              </a:ext>
            </a:extLst>
          </p:cNvPr>
          <p:cNvSpPr>
            <a:spLocks noGrp="1"/>
          </p:cNvSpPr>
          <p:nvPr>
            <p:ph idx="1"/>
          </p:nvPr>
        </p:nvSpPr>
        <p:spPr>
          <a:xfrm>
            <a:off x="2589212" y="2133600"/>
            <a:ext cx="8915400" cy="3777622"/>
          </a:xfrm>
        </p:spPr>
        <p:txBody>
          <a:bodyPr>
            <a:normAutofit/>
          </a:bodyPr>
          <a:lstStyle/>
          <a:p>
            <a:pPr>
              <a:buClr>
                <a:srgbClr val="EBB36D"/>
              </a:buClr>
            </a:pPr>
            <a:r>
              <a:rPr lang="en-US"/>
              <a:t>Checkers is a game that is believed to have existed since </a:t>
            </a:r>
            <a:r>
              <a:rPr lang="en-US" b="1"/>
              <a:t>3,000 B.C.E., </a:t>
            </a:r>
            <a:r>
              <a:rPr lang="en-US"/>
              <a:t>in an ancient city called </a:t>
            </a:r>
            <a:r>
              <a:rPr lang="en-US" b="1"/>
              <a:t>Ur</a:t>
            </a:r>
            <a:r>
              <a:rPr lang="en-US"/>
              <a:t> in</a:t>
            </a:r>
            <a:r>
              <a:rPr lang="en-US" b="1"/>
              <a:t> Iraq</a:t>
            </a:r>
            <a:r>
              <a:rPr lang="en-US"/>
              <a:t>. </a:t>
            </a:r>
          </a:p>
          <a:p>
            <a:pPr>
              <a:buClr>
                <a:srgbClr val="EBB36D"/>
              </a:buClr>
            </a:pPr>
            <a:r>
              <a:rPr lang="en-US"/>
              <a:t>However, the earliest known version of the game comes from a game called Alquerque, which was played in </a:t>
            </a:r>
            <a:r>
              <a:rPr lang="en-US" b="1"/>
              <a:t>ancient Egypt in 1400 BC</a:t>
            </a:r>
            <a:r>
              <a:rPr lang="en-US"/>
              <a:t>.</a:t>
            </a:r>
          </a:p>
          <a:p>
            <a:pPr>
              <a:buClr>
                <a:srgbClr val="EBB36D"/>
              </a:buClr>
            </a:pPr>
            <a:r>
              <a:rPr lang="en-US"/>
              <a:t>Nowadays, the game of Checkers today is played competitively as well as just for entertainment. Other than being fun, the game develops brain power, logical thinking, confidence, strategy, as well as provides cognitive development.</a:t>
            </a:r>
          </a:p>
          <a:p>
            <a:pPr marL="0" indent="0">
              <a:buClr>
                <a:srgbClr val="EBB36D"/>
              </a:buClr>
              <a:buNone/>
            </a:pPr>
            <a:r>
              <a:rPr lang="en-US"/>
              <a:t> </a:t>
            </a:r>
          </a:p>
          <a:p>
            <a:pPr>
              <a:buClr>
                <a:srgbClr val="EBB36D"/>
              </a:buClr>
            </a:pPr>
            <a:endParaRPr lang="en-US"/>
          </a:p>
        </p:txBody>
      </p:sp>
    </p:spTree>
    <p:extLst>
      <p:ext uri="{BB962C8B-B14F-4D97-AF65-F5344CB8AC3E}">
        <p14:creationId xmlns:p14="http://schemas.microsoft.com/office/powerpoint/2010/main" val="135075888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9EE869B-085D-43B3-AED8-9B0655612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Rectangle 10">
            <a:extLst>
              <a:ext uri="{FF2B5EF4-FFF2-40B4-BE49-F238E27FC236}">
                <a16:creationId xmlns:a16="http://schemas.microsoft.com/office/drawing/2014/main" id="{C54E744A-A072-47AF-981A-3718617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8229600" cy="6858000"/>
          </a:xfrm>
          <a:prstGeom prst="rect">
            <a:avLst/>
          </a:prstGeom>
          <a:solidFill>
            <a:schemeClr val="tx2">
              <a:lumMod val="10000"/>
              <a:alpha val="90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1B883B84-48D9-45CF-90B8-96E25C58B495}"/>
              </a:ext>
            </a:extLst>
          </p:cNvPr>
          <p:cNvPicPr>
            <a:picLocks noChangeAspect="1"/>
          </p:cNvPicPr>
          <p:nvPr/>
        </p:nvPicPr>
        <p:blipFill rotWithShape="1">
          <a:blip r:embed="rId2"/>
          <a:srcRect l="36566" r="31079"/>
          <a:stretch/>
        </p:blipFill>
        <p:spPr>
          <a:xfrm>
            <a:off x="8229598" y="10"/>
            <a:ext cx="3962401" cy="6857990"/>
          </a:xfrm>
          <a:prstGeom prst="rect">
            <a:avLst/>
          </a:prstGeom>
        </p:spPr>
      </p:pic>
      <p:sp>
        <p:nvSpPr>
          <p:cNvPr id="13" name="Freeform 5">
            <a:extLst>
              <a:ext uri="{FF2B5EF4-FFF2-40B4-BE49-F238E27FC236}">
                <a16:creationId xmlns:a16="http://schemas.microsoft.com/office/drawing/2014/main" id="{F0254341-1068-4FB7-8AEF-220C6EB41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BF136DD2-97ED-0645-AC08-43D028755CEF}"/>
              </a:ext>
            </a:extLst>
          </p:cNvPr>
          <p:cNvSpPr>
            <a:spLocks noGrp="1"/>
          </p:cNvSpPr>
          <p:nvPr>
            <p:ph type="title"/>
          </p:nvPr>
        </p:nvSpPr>
        <p:spPr>
          <a:xfrm>
            <a:off x="541867" y="787400"/>
            <a:ext cx="7145866" cy="778933"/>
          </a:xfrm>
        </p:spPr>
        <p:txBody>
          <a:bodyPr anchor="ctr">
            <a:normAutofit/>
          </a:bodyPr>
          <a:lstStyle/>
          <a:p>
            <a:r>
              <a:rPr lang="en-US" sz="3200">
                <a:solidFill>
                  <a:srgbClr val="FEFFFF"/>
                </a:solidFill>
              </a:rPr>
              <a:t>Introduction</a:t>
            </a:r>
          </a:p>
        </p:txBody>
      </p:sp>
      <p:sp>
        <p:nvSpPr>
          <p:cNvPr id="3" name="Content Placeholder 2">
            <a:extLst>
              <a:ext uri="{FF2B5EF4-FFF2-40B4-BE49-F238E27FC236}">
                <a16:creationId xmlns:a16="http://schemas.microsoft.com/office/drawing/2014/main" id="{209C1FCB-2F74-474B-8E33-BBC605A1E926}"/>
              </a:ext>
            </a:extLst>
          </p:cNvPr>
          <p:cNvSpPr>
            <a:spLocks noGrp="1"/>
          </p:cNvSpPr>
          <p:nvPr>
            <p:ph idx="1"/>
          </p:nvPr>
        </p:nvSpPr>
        <p:spPr>
          <a:xfrm>
            <a:off x="541866" y="2032000"/>
            <a:ext cx="7145867" cy="3879222"/>
          </a:xfrm>
        </p:spPr>
        <p:txBody>
          <a:bodyPr>
            <a:normAutofit/>
          </a:bodyPr>
          <a:lstStyle/>
          <a:p>
            <a:r>
              <a:rPr lang="en-US" b="0" i="0" u="none" strike="noStrike">
                <a:solidFill>
                  <a:srgbClr val="FEFFFF"/>
                </a:solidFill>
                <a:effectLst/>
                <a:latin typeface="Century Gothic (Body)"/>
              </a:rPr>
              <a:t>Our project is intended to entertain players, it is not a new work in the game field. The game, traditionally played on </a:t>
            </a:r>
            <a:r>
              <a:rPr lang="en-US" b="1" i="0" u="none" strike="noStrike">
                <a:solidFill>
                  <a:srgbClr val="FEFFFF"/>
                </a:solidFill>
                <a:effectLst/>
                <a:latin typeface="Century Gothic (Body)"/>
              </a:rPr>
              <a:t>an 8x8 board </a:t>
            </a:r>
            <a:r>
              <a:rPr lang="en-US" b="0" i="0" u="none" strike="noStrike">
                <a:solidFill>
                  <a:srgbClr val="FEFFFF"/>
                </a:solidFill>
                <a:effectLst/>
                <a:latin typeface="Century Gothic (Body)"/>
              </a:rPr>
              <a:t>has had many variations over the years, however, its main theme has not changed. </a:t>
            </a:r>
          </a:p>
          <a:p>
            <a:r>
              <a:rPr lang="en-US" b="0" i="0" u="none" strike="noStrike">
                <a:solidFill>
                  <a:srgbClr val="FEFFFF"/>
                </a:solidFill>
                <a:effectLst/>
                <a:latin typeface="Century Gothic (Body)"/>
              </a:rPr>
              <a:t>There are two objectives when playing checkers. The main objective is to capture as many of the opponent’s pieces as possible until the opponent has no more potential moves. </a:t>
            </a:r>
          </a:p>
          <a:p>
            <a:r>
              <a:rPr lang="en-US" b="0" i="0" u="none" strike="noStrike">
                <a:solidFill>
                  <a:srgbClr val="FEFFFF"/>
                </a:solidFill>
                <a:effectLst/>
                <a:latin typeface="Century Gothic (Body)"/>
              </a:rPr>
              <a:t>The other objective is to get to the opponent’s side of the board in order to crown their pieces king along the way.</a:t>
            </a:r>
          </a:p>
        </p:txBody>
      </p:sp>
    </p:spTree>
    <p:extLst>
      <p:ext uri="{BB962C8B-B14F-4D97-AF65-F5344CB8AC3E}">
        <p14:creationId xmlns:p14="http://schemas.microsoft.com/office/powerpoint/2010/main" val="119254259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1D2DB60-BEDF-49D3-89D8-7939F79B3160}"/>
              </a:ext>
            </a:extLst>
          </p:cNvPr>
          <p:cNvPicPr>
            <a:picLocks noChangeAspect="1"/>
          </p:cNvPicPr>
          <p:nvPr/>
        </p:nvPicPr>
        <p:blipFill rotWithShape="1">
          <a:blip r:embed="rId2"/>
          <a:srcRect t="5691" r="9091" b="3400"/>
          <a:stretch/>
        </p:blipFill>
        <p:spPr>
          <a:xfrm>
            <a:off x="0" y="0"/>
            <a:ext cx="12192000" cy="6858000"/>
          </a:xfrm>
          <a:prstGeom prst="rect">
            <a:avLst/>
          </a:prstGeom>
        </p:spPr>
      </p:pic>
      <p:sp>
        <p:nvSpPr>
          <p:cNvPr id="9" name="Freeform 5">
            <a:extLst>
              <a:ext uri="{FF2B5EF4-FFF2-40B4-BE49-F238E27FC236}">
                <a16:creationId xmlns:a16="http://schemas.microsoft.com/office/drawing/2014/main" id="{201543D1-8AF1-41DA-AB4A-ECE74D355A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0391775" cy="6858000"/>
          </a:xfrm>
          <a:custGeom>
            <a:avLst/>
            <a:gdLst>
              <a:gd name="T0" fmla="*/ 0 w 2184"/>
              <a:gd name="T1" fmla="*/ 1441 h 1441"/>
              <a:gd name="T2" fmla="*/ 1482 w 2184"/>
              <a:gd name="T3" fmla="*/ 1441 h 1441"/>
              <a:gd name="T4" fmla="*/ 2161 w 2184"/>
              <a:gd name="T5" fmla="*/ 762 h 1441"/>
              <a:gd name="T6" fmla="*/ 2161 w 2184"/>
              <a:gd name="T7" fmla="*/ 678 h 1441"/>
              <a:gd name="T8" fmla="*/ 1483 w 2184"/>
              <a:gd name="T9" fmla="*/ 0 h 1441"/>
              <a:gd name="T10" fmla="*/ 0 w 2184"/>
              <a:gd name="T11" fmla="*/ 0 h 1441"/>
              <a:gd name="T12" fmla="*/ 0 w 2184"/>
              <a:gd name="T13" fmla="*/ 1441 h 1441"/>
            </a:gdLst>
            <a:ahLst/>
            <a:cxnLst>
              <a:cxn ang="0">
                <a:pos x="T0" y="T1"/>
              </a:cxn>
              <a:cxn ang="0">
                <a:pos x="T2" y="T3"/>
              </a:cxn>
              <a:cxn ang="0">
                <a:pos x="T4" y="T5"/>
              </a:cxn>
              <a:cxn ang="0">
                <a:pos x="T6" y="T7"/>
              </a:cxn>
              <a:cxn ang="0">
                <a:pos x="T8" y="T9"/>
              </a:cxn>
              <a:cxn ang="0">
                <a:pos x="T10" y="T11"/>
              </a:cxn>
              <a:cxn ang="0">
                <a:pos x="T12" y="T13"/>
              </a:cxn>
            </a:cxnLst>
            <a:rect l="0" t="0" r="r" b="b"/>
            <a:pathLst>
              <a:path w="2184" h="1441">
                <a:moveTo>
                  <a:pt x="0" y="1441"/>
                </a:moveTo>
                <a:cubicBezTo>
                  <a:pt x="1482" y="1441"/>
                  <a:pt x="1482" y="1441"/>
                  <a:pt x="1482" y="1441"/>
                </a:cubicBezTo>
                <a:cubicBezTo>
                  <a:pt x="2161" y="762"/>
                  <a:pt x="2161" y="762"/>
                  <a:pt x="2161" y="762"/>
                </a:cubicBezTo>
                <a:cubicBezTo>
                  <a:pt x="2184" y="739"/>
                  <a:pt x="2184" y="701"/>
                  <a:pt x="2161" y="678"/>
                </a:cubicBezTo>
                <a:cubicBezTo>
                  <a:pt x="1483" y="0"/>
                  <a:pt x="1483" y="0"/>
                  <a:pt x="1483" y="0"/>
                </a:cubicBezTo>
                <a:cubicBezTo>
                  <a:pt x="0" y="0"/>
                  <a:pt x="0" y="0"/>
                  <a:pt x="0" y="0"/>
                </a:cubicBezTo>
                <a:lnTo>
                  <a:pt x="0" y="1441"/>
                </a:lnTo>
                <a:close/>
              </a:path>
            </a:pathLst>
          </a:custGeom>
          <a:solidFill>
            <a:schemeClr val="tx2">
              <a:lumMod val="10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894432CF-9EED-EB4E-B834-BE24BA27E40F}"/>
              </a:ext>
            </a:extLst>
          </p:cNvPr>
          <p:cNvSpPr>
            <a:spLocks noGrp="1"/>
          </p:cNvSpPr>
          <p:nvPr>
            <p:ph type="title"/>
          </p:nvPr>
        </p:nvSpPr>
        <p:spPr>
          <a:xfrm>
            <a:off x="541867" y="626533"/>
            <a:ext cx="7128933" cy="1278467"/>
          </a:xfrm>
        </p:spPr>
        <p:txBody>
          <a:bodyPr anchor="ctr">
            <a:normAutofit/>
          </a:bodyPr>
          <a:lstStyle/>
          <a:p>
            <a:r>
              <a:rPr lang="en-US" sz="3200">
                <a:solidFill>
                  <a:srgbClr val="FEFFFF"/>
                </a:solidFill>
              </a:rPr>
              <a:t>Project Objectives</a:t>
            </a:r>
          </a:p>
        </p:txBody>
      </p:sp>
      <p:sp>
        <p:nvSpPr>
          <p:cNvPr id="3" name="Content Placeholder 2">
            <a:extLst>
              <a:ext uri="{FF2B5EF4-FFF2-40B4-BE49-F238E27FC236}">
                <a16:creationId xmlns:a16="http://schemas.microsoft.com/office/drawing/2014/main" id="{FCAAA968-323F-9A4D-8F95-BC2B402EA94E}"/>
              </a:ext>
            </a:extLst>
          </p:cNvPr>
          <p:cNvSpPr>
            <a:spLocks noGrp="1"/>
          </p:cNvSpPr>
          <p:nvPr>
            <p:ph idx="1"/>
          </p:nvPr>
        </p:nvSpPr>
        <p:spPr>
          <a:xfrm>
            <a:off x="541868" y="2133599"/>
            <a:ext cx="7493000" cy="3809999"/>
          </a:xfrm>
        </p:spPr>
        <p:txBody>
          <a:bodyPr>
            <a:normAutofit/>
          </a:bodyPr>
          <a:lstStyle/>
          <a:p>
            <a:pPr lvl="1"/>
            <a:r>
              <a:rPr lang="en-US" b="0" i="0" u="none" strike="noStrike">
                <a:solidFill>
                  <a:srgbClr val="FEFFFF"/>
                </a:solidFill>
                <a:effectLst/>
                <a:latin typeface="Century Gothic (Body)"/>
                <a:cs typeface="Times New Roman" panose="02020603050405020304" pitchFamily="18" charset="0"/>
              </a:rPr>
              <a:t>The goal is to make the GUI version of the game as like the physical board game as possible</a:t>
            </a:r>
          </a:p>
          <a:p>
            <a:pPr lvl="1"/>
            <a:r>
              <a:rPr lang="en-US" b="0" i="0" u="none" strike="noStrike">
                <a:solidFill>
                  <a:srgbClr val="FEFFFF"/>
                </a:solidFill>
                <a:effectLst/>
                <a:latin typeface="Century Gothic (Body)"/>
                <a:cs typeface="Times New Roman" panose="02020603050405020304" pitchFamily="18" charset="0"/>
              </a:rPr>
              <a:t>Two options for play style</a:t>
            </a:r>
          </a:p>
          <a:p>
            <a:pPr lvl="2"/>
            <a:r>
              <a:rPr lang="en-US" b="0" i="0" u="none" strike="noStrike">
                <a:solidFill>
                  <a:srgbClr val="FEFFFF"/>
                </a:solidFill>
                <a:effectLst/>
                <a:latin typeface="Century Gothic (Body)"/>
                <a:cs typeface="Times New Roman" panose="02020603050405020304" pitchFamily="18" charset="0"/>
              </a:rPr>
              <a:t>Player verses player</a:t>
            </a:r>
          </a:p>
          <a:p>
            <a:pPr lvl="2"/>
            <a:r>
              <a:rPr lang="en-US" b="0" i="0" u="none" strike="noStrike">
                <a:solidFill>
                  <a:srgbClr val="FEFFFF"/>
                </a:solidFill>
                <a:effectLst/>
                <a:latin typeface="Century Gothic (Body)"/>
                <a:cs typeface="Times New Roman" panose="02020603050405020304" pitchFamily="18" charset="0"/>
              </a:rPr>
              <a:t>Player versus computer</a:t>
            </a:r>
          </a:p>
          <a:p>
            <a:pPr lvl="1"/>
            <a:r>
              <a:rPr lang="en-US" b="0" i="0" u="none" strike="noStrike">
                <a:solidFill>
                  <a:srgbClr val="FEFFFF"/>
                </a:solidFill>
                <a:effectLst/>
                <a:latin typeface="Century Gothic (Body)"/>
                <a:cs typeface="Times New Roman" panose="02020603050405020304" pitchFamily="18" charset="0"/>
              </a:rPr>
              <a:t>User-friendly interface</a:t>
            </a:r>
          </a:p>
          <a:p>
            <a:pPr lvl="2"/>
            <a:r>
              <a:rPr lang="en-US" b="0" i="0" u="none" strike="noStrike">
                <a:solidFill>
                  <a:srgbClr val="FEFFFF"/>
                </a:solidFill>
                <a:effectLst/>
                <a:latin typeface="Century Gothic (Body)"/>
                <a:cs typeface="Times New Roman" panose="02020603050405020304" pitchFamily="18" charset="0"/>
              </a:rPr>
              <a:t>Reflect the game of Checkers</a:t>
            </a:r>
          </a:p>
          <a:p>
            <a:pPr lvl="2"/>
            <a:r>
              <a:rPr lang="en-US" b="0" i="0" u="none" strike="noStrike">
                <a:solidFill>
                  <a:srgbClr val="FEFFFF"/>
                </a:solidFill>
                <a:effectLst/>
                <a:latin typeface="Century Gothic (Body)"/>
                <a:cs typeface="Times New Roman" panose="02020603050405020304" pitchFamily="18" charset="0"/>
              </a:rPr>
              <a:t>Board shape, colors and pieces</a:t>
            </a:r>
          </a:p>
          <a:p>
            <a:pPr lvl="2"/>
            <a:r>
              <a:rPr lang="en-US" b="0" i="0" u="none" strike="noStrike">
                <a:solidFill>
                  <a:srgbClr val="FEFFFF"/>
                </a:solidFill>
                <a:effectLst/>
                <a:latin typeface="Century Gothic (Body)"/>
                <a:cs typeface="Times New Roman" panose="02020603050405020304" pitchFamily="18" charset="0"/>
              </a:rPr>
              <a:t>Competitive computer movements</a:t>
            </a:r>
            <a:endParaRPr lang="en-US">
              <a:solidFill>
                <a:srgbClr val="FEFFFF"/>
              </a:solidFill>
              <a:latin typeface="Century Gothic (Body)"/>
              <a:cs typeface="Times New Roman" panose="02020603050405020304" pitchFamily="18" charset="0"/>
            </a:endParaRPr>
          </a:p>
        </p:txBody>
      </p:sp>
    </p:spTree>
    <p:extLst>
      <p:ext uri="{BB962C8B-B14F-4D97-AF65-F5344CB8AC3E}">
        <p14:creationId xmlns:p14="http://schemas.microsoft.com/office/powerpoint/2010/main" val="3221528863"/>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9EE869B-085D-43B3-AED8-9B0655612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5" name="Rectangle 14">
            <a:extLst>
              <a:ext uri="{FF2B5EF4-FFF2-40B4-BE49-F238E27FC236}">
                <a16:creationId xmlns:a16="http://schemas.microsoft.com/office/drawing/2014/main" id="{C54E744A-A072-47AF-981A-3718617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8229600" cy="6858000"/>
          </a:xfrm>
          <a:prstGeom prst="rect">
            <a:avLst/>
          </a:prstGeom>
          <a:solidFill>
            <a:schemeClr val="tx2">
              <a:lumMod val="10000"/>
              <a:alpha val="90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a:extLst>
              <a:ext uri="{FF2B5EF4-FFF2-40B4-BE49-F238E27FC236}">
                <a16:creationId xmlns:a16="http://schemas.microsoft.com/office/drawing/2014/main" id="{BFF95DD1-2B9D-4DDF-95D0-9BAD738EB84E}"/>
              </a:ext>
            </a:extLst>
          </p:cNvPr>
          <p:cNvPicPr>
            <a:picLocks noChangeAspect="1"/>
          </p:cNvPicPr>
          <p:nvPr/>
        </p:nvPicPr>
        <p:blipFill rotWithShape="1">
          <a:blip r:embed="rId2"/>
          <a:srcRect l="30034" r="26633"/>
          <a:stretch/>
        </p:blipFill>
        <p:spPr>
          <a:xfrm>
            <a:off x="8229598" y="10"/>
            <a:ext cx="3962401" cy="6857990"/>
          </a:xfrm>
          <a:prstGeom prst="rect">
            <a:avLst/>
          </a:prstGeom>
        </p:spPr>
      </p:pic>
      <p:sp>
        <p:nvSpPr>
          <p:cNvPr id="17" name="Freeform 5">
            <a:extLst>
              <a:ext uri="{FF2B5EF4-FFF2-40B4-BE49-F238E27FC236}">
                <a16:creationId xmlns:a16="http://schemas.microsoft.com/office/drawing/2014/main" id="{F0254341-1068-4FB7-8AEF-220C6EB41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49FF91CF-773F-CD4C-80F6-FBAC6CCA4013}"/>
              </a:ext>
            </a:extLst>
          </p:cNvPr>
          <p:cNvSpPr>
            <a:spLocks noGrp="1"/>
          </p:cNvSpPr>
          <p:nvPr>
            <p:ph type="title"/>
          </p:nvPr>
        </p:nvSpPr>
        <p:spPr>
          <a:xfrm>
            <a:off x="541867" y="787400"/>
            <a:ext cx="7145866" cy="778933"/>
          </a:xfrm>
        </p:spPr>
        <p:txBody>
          <a:bodyPr anchor="ctr">
            <a:normAutofit/>
          </a:bodyPr>
          <a:lstStyle/>
          <a:p>
            <a:r>
              <a:rPr lang="en-US" sz="3000">
                <a:solidFill>
                  <a:srgbClr val="FEFFFF"/>
                </a:solidFill>
              </a:rPr>
              <a:t>Methodology – Design Specifications</a:t>
            </a:r>
          </a:p>
        </p:txBody>
      </p:sp>
      <p:sp>
        <p:nvSpPr>
          <p:cNvPr id="3" name="Content Placeholder 2">
            <a:extLst>
              <a:ext uri="{FF2B5EF4-FFF2-40B4-BE49-F238E27FC236}">
                <a16:creationId xmlns:a16="http://schemas.microsoft.com/office/drawing/2014/main" id="{2A0E7B80-68A3-CD4D-B9E7-DB422181833E}"/>
              </a:ext>
            </a:extLst>
          </p:cNvPr>
          <p:cNvSpPr>
            <a:spLocks noGrp="1"/>
          </p:cNvSpPr>
          <p:nvPr>
            <p:ph idx="1"/>
          </p:nvPr>
        </p:nvSpPr>
        <p:spPr>
          <a:xfrm>
            <a:off x="541866" y="2032000"/>
            <a:ext cx="7145867" cy="3879222"/>
          </a:xfrm>
        </p:spPr>
        <p:txBody>
          <a:bodyPr>
            <a:normAutofit lnSpcReduction="10000"/>
          </a:bodyPr>
          <a:lstStyle/>
          <a:p>
            <a:pPr>
              <a:lnSpc>
                <a:spcPct val="90000"/>
              </a:lnSpc>
            </a:pPr>
            <a:r>
              <a:rPr lang="en-US" sz="1500">
                <a:solidFill>
                  <a:srgbClr val="FEFFFF"/>
                </a:solidFill>
              </a:rPr>
              <a:t>Main Menu will contain: </a:t>
            </a:r>
          </a:p>
          <a:p>
            <a:pPr lvl="1">
              <a:lnSpc>
                <a:spcPct val="90000"/>
              </a:lnSpc>
            </a:pPr>
            <a:r>
              <a:rPr lang="en-US" sz="1500">
                <a:solidFill>
                  <a:srgbClr val="FEFFFF"/>
                </a:solidFill>
              </a:rPr>
              <a:t>3 options to either begin the game versus a person, versus the computer (AI) or to exit the game.</a:t>
            </a:r>
          </a:p>
          <a:p>
            <a:pPr>
              <a:lnSpc>
                <a:spcPct val="90000"/>
              </a:lnSpc>
            </a:pPr>
            <a:r>
              <a:rPr lang="en-US" sz="1500">
                <a:solidFill>
                  <a:srgbClr val="FEFFFF"/>
                </a:solidFill>
              </a:rPr>
              <a:t>Both modes will share the same game rules but will play slightly different</a:t>
            </a:r>
          </a:p>
          <a:p>
            <a:pPr lvl="1">
              <a:lnSpc>
                <a:spcPct val="90000"/>
              </a:lnSpc>
            </a:pPr>
            <a:r>
              <a:rPr lang="en-US" sz="1500">
                <a:solidFill>
                  <a:srgbClr val="FEFFFF"/>
                </a:solidFill>
              </a:rPr>
              <a:t>Single Player mode, user will always start regardless of color (randomized)</a:t>
            </a:r>
          </a:p>
          <a:p>
            <a:pPr lvl="1">
              <a:lnSpc>
                <a:spcPct val="90000"/>
              </a:lnSpc>
            </a:pPr>
            <a:r>
              <a:rPr lang="en-US" sz="1500">
                <a:solidFill>
                  <a:srgbClr val="FEFFFF"/>
                </a:solidFill>
              </a:rPr>
              <a:t>Two Player mode, user who is assigned black will start </a:t>
            </a:r>
          </a:p>
          <a:p>
            <a:pPr>
              <a:lnSpc>
                <a:spcPct val="90000"/>
              </a:lnSpc>
            </a:pPr>
            <a:r>
              <a:rPr lang="en-US" sz="1500">
                <a:solidFill>
                  <a:srgbClr val="FEFFFF"/>
                </a:solidFill>
              </a:rPr>
              <a:t>Special Features to be added to our Implementation </a:t>
            </a:r>
          </a:p>
          <a:p>
            <a:pPr lvl="1">
              <a:lnSpc>
                <a:spcPct val="90000"/>
              </a:lnSpc>
            </a:pPr>
            <a:r>
              <a:rPr lang="en-US" sz="1500">
                <a:solidFill>
                  <a:srgbClr val="FEFFFF"/>
                </a:solidFill>
              </a:rPr>
              <a:t>Move availability highlighting</a:t>
            </a:r>
          </a:p>
          <a:p>
            <a:pPr lvl="1">
              <a:lnSpc>
                <a:spcPct val="90000"/>
              </a:lnSpc>
            </a:pPr>
            <a:r>
              <a:rPr lang="en-US" sz="1500">
                <a:solidFill>
                  <a:srgbClr val="FEFFFF"/>
                </a:solidFill>
              </a:rPr>
              <a:t>Graphically seeing the pieces move (Hopefully a Drag and Drop)</a:t>
            </a:r>
          </a:p>
          <a:p>
            <a:pPr lvl="1">
              <a:lnSpc>
                <a:spcPct val="90000"/>
              </a:lnSpc>
            </a:pPr>
            <a:r>
              <a:rPr lang="en-US" sz="1500">
                <a:solidFill>
                  <a:srgbClr val="FEFFFF"/>
                </a:solidFill>
              </a:rPr>
              <a:t>Visualizing the Score to the right of and left of the board.</a:t>
            </a:r>
          </a:p>
          <a:p>
            <a:pPr lvl="1">
              <a:lnSpc>
                <a:spcPct val="90000"/>
              </a:lnSpc>
            </a:pPr>
            <a:r>
              <a:rPr lang="en-US" sz="1500">
                <a:solidFill>
                  <a:srgbClr val="FEFFFF"/>
                </a:solidFill>
              </a:rPr>
              <a:t>Visual Indication of turn</a:t>
            </a:r>
            <a:br>
              <a:rPr lang="en-US" sz="1500">
                <a:solidFill>
                  <a:srgbClr val="FEFFFF"/>
                </a:solidFill>
              </a:rPr>
            </a:br>
            <a:endParaRPr lang="en-US" sz="1500">
              <a:solidFill>
                <a:srgbClr val="FEFFFF"/>
              </a:solidFill>
            </a:endParaRPr>
          </a:p>
        </p:txBody>
      </p:sp>
    </p:spTree>
    <p:extLst>
      <p:ext uri="{BB962C8B-B14F-4D97-AF65-F5344CB8AC3E}">
        <p14:creationId xmlns:p14="http://schemas.microsoft.com/office/powerpoint/2010/main" val="2855514345"/>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43DFE-5876-41DD-B9FD-2065A9AF7FF3}"/>
              </a:ext>
            </a:extLst>
          </p:cNvPr>
          <p:cNvSpPr>
            <a:spLocks noGrp="1"/>
          </p:cNvSpPr>
          <p:nvPr>
            <p:ph type="title"/>
          </p:nvPr>
        </p:nvSpPr>
        <p:spPr/>
        <p:txBody>
          <a:bodyPr/>
          <a:lstStyle/>
          <a:p>
            <a:r>
              <a:rPr lang="en-US" dirty="0"/>
              <a:t>Methodology – Design Specifications - Continued</a:t>
            </a:r>
          </a:p>
        </p:txBody>
      </p:sp>
      <p:sp>
        <p:nvSpPr>
          <p:cNvPr id="3" name="Content Placeholder 2">
            <a:extLst>
              <a:ext uri="{FF2B5EF4-FFF2-40B4-BE49-F238E27FC236}">
                <a16:creationId xmlns:a16="http://schemas.microsoft.com/office/drawing/2014/main" id="{C227CE65-0CCF-45E3-93D1-066D65EF6BEE}"/>
              </a:ext>
            </a:extLst>
          </p:cNvPr>
          <p:cNvSpPr>
            <a:spLocks noGrp="1"/>
          </p:cNvSpPr>
          <p:nvPr>
            <p:ph idx="1"/>
          </p:nvPr>
        </p:nvSpPr>
        <p:spPr/>
        <p:txBody>
          <a:bodyPr/>
          <a:lstStyle/>
          <a:p>
            <a:r>
              <a:rPr lang="en-US" dirty="0"/>
              <a:t>Languages</a:t>
            </a:r>
          </a:p>
          <a:p>
            <a:pPr lvl="1"/>
            <a:r>
              <a:rPr lang="en-US" dirty="0"/>
              <a:t>HTML, JavaScript, CSS</a:t>
            </a:r>
          </a:p>
          <a:p>
            <a:r>
              <a:rPr lang="en-US" dirty="0"/>
              <a:t>Designing the AI</a:t>
            </a:r>
          </a:p>
          <a:p>
            <a:pPr lvl="1"/>
            <a:r>
              <a:rPr lang="en-US" dirty="0"/>
              <a:t>Identify the position of each piece on the board</a:t>
            </a:r>
          </a:p>
          <a:p>
            <a:pPr lvl="1"/>
            <a:r>
              <a:rPr lang="en-US" dirty="0"/>
              <a:t>Identify the team of the pieces (Using Arrays)</a:t>
            </a:r>
          </a:p>
          <a:p>
            <a:pPr lvl="1"/>
            <a:r>
              <a:rPr lang="en-US" dirty="0"/>
              <a:t>Series of If-Else statements to determine</a:t>
            </a:r>
          </a:p>
          <a:p>
            <a:pPr lvl="1"/>
            <a:r>
              <a:rPr lang="en-US" dirty="0"/>
              <a:t>Open squares on the board</a:t>
            </a:r>
          </a:p>
          <a:p>
            <a:pPr lvl="1"/>
            <a:r>
              <a:rPr lang="en-US" dirty="0"/>
              <a:t>Jump available</a:t>
            </a:r>
          </a:p>
        </p:txBody>
      </p:sp>
    </p:spTree>
    <p:extLst>
      <p:ext uri="{BB962C8B-B14F-4D97-AF65-F5344CB8AC3E}">
        <p14:creationId xmlns:p14="http://schemas.microsoft.com/office/powerpoint/2010/main" val="1103697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7398C59F-5A18-487B-91D6-B955AACF2E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30" name="Freeform 11">
              <a:extLst>
                <a:ext uri="{FF2B5EF4-FFF2-40B4-BE49-F238E27FC236}">
                  <a16:creationId xmlns:a16="http://schemas.microsoft.com/office/drawing/2014/main" id="{0557FAFE-C7C3-47EC-A4F5-9B21663192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1" name="Freeform 12">
              <a:extLst>
                <a:ext uri="{FF2B5EF4-FFF2-40B4-BE49-F238E27FC236}">
                  <a16:creationId xmlns:a16="http://schemas.microsoft.com/office/drawing/2014/main" id="{95BC28FB-3882-4674-9D79-EA58BEB7C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2" name="Freeform 13">
              <a:extLst>
                <a:ext uri="{FF2B5EF4-FFF2-40B4-BE49-F238E27FC236}">
                  <a16:creationId xmlns:a16="http://schemas.microsoft.com/office/drawing/2014/main" id="{9C6EC892-83F9-402F-8552-0AD7C0556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33" name="Freeform 14">
              <a:extLst>
                <a:ext uri="{FF2B5EF4-FFF2-40B4-BE49-F238E27FC236}">
                  <a16:creationId xmlns:a16="http://schemas.microsoft.com/office/drawing/2014/main" id="{18387766-037C-4EF0-8471-D19CBF2A4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34" name="Freeform 15">
              <a:extLst>
                <a:ext uri="{FF2B5EF4-FFF2-40B4-BE49-F238E27FC236}">
                  <a16:creationId xmlns:a16="http://schemas.microsoft.com/office/drawing/2014/main" id="{1E364F38-6F3A-476A-93E6-962EA817C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35" name="Freeform 16">
              <a:extLst>
                <a:ext uri="{FF2B5EF4-FFF2-40B4-BE49-F238E27FC236}">
                  <a16:creationId xmlns:a16="http://schemas.microsoft.com/office/drawing/2014/main" id="{35C335A4-1E67-4293-8BE2-DFB085D4F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6" name="Freeform 17">
              <a:extLst>
                <a:ext uri="{FF2B5EF4-FFF2-40B4-BE49-F238E27FC236}">
                  <a16:creationId xmlns:a16="http://schemas.microsoft.com/office/drawing/2014/main" id="{9A8A0F10-2C98-4297-9F92-5D9553392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7" name="Freeform 18">
              <a:extLst>
                <a:ext uri="{FF2B5EF4-FFF2-40B4-BE49-F238E27FC236}">
                  <a16:creationId xmlns:a16="http://schemas.microsoft.com/office/drawing/2014/main" id="{C3B112A3-006E-4008-A778-DB5F6A09D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8" name="Freeform 19">
              <a:extLst>
                <a:ext uri="{FF2B5EF4-FFF2-40B4-BE49-F238E27FC236}">
                  <a16:creationId xmlns:a16="http://schemas.microsoft.com/office/drawing/2014/main" id="{E5E62767-5C25-4C49-9568-432433A3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9" name="Freeform 20">
              <a:extLst>
                <a:ext uri="{FF2B5EF4-FFF2-40B4-BE49-F238E27FC236}">
                  <a16:creationId xmlns:a16="http://schemas.microsoft.com/office/drawing/2014/main" id="{598EC006-77B1-42BA-B815-66CCB9B170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0" name="Freeform 21">
              <a:extLst>
                <a:ext uri="{FF2B5EF4-FFF2-40B4-BE49-F238E27FC236}">
                  <a16:creationId xmlns:a16="http://schemas.microsoft.com/office/drawing/2014/main" id="{A144ED09-DA06-491D-95A8-AB3DED4329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1" name="Freeform 22">
              <a:extLst>
                <a:ext uri="{FF2B5EF4-FFF2-40B4-BE49-F238E27FC236}">
                  <a16:creationId xmlns:a16="http://schemas.microsoft.com/office/drawing/2014/main" id="{1CB00BD2-11CD-4A38-8F38-02B0D1105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75" name="Group 42">
            <a:extLst>
              <a:ext uri="{FF2B5EF4-FFF2-40B4-BE49-F238E27FC236}">
                <a16:creationId xmlns:a16="http://schemas.microsoft.com/office/drawing/2014/main" id="{520234FB-542E-4550-9C2F-1B56FD41A1C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44" name="Freeform 27">
              <a:extLst>
                <a:ext uri="{FF2B5EF4-FFF2-40B4-BE49-F238E27FC236}">
                  <a16:creationId xmlns:a16="http://schemas.microsoft.com/office/drawing/2014/main" id="{41FCE1F3-DEB3-47CD-90FF-7DABB4AF4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45" name="Freeform 28">
              <a:extLst>
                <a:ext uri="{FF2B5EF4-FFF2-40B4-BE49-F238E27FC236}">
                  <a16:creationId xmlns:a16="http://schemas.microsoft.com/office/drawing/2014/main" id="{5708E488-C19B-452C-B197-6F1C34F6E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46" name="Freeform 29">
              <a:extLst>
                <a:ext uri="{FF2B5EF4-FFF2-40B4-BE49-F238E27FC236}">
                  <a16:creationId xmlns:a16="http://schemas.microsoft.com/office/drawing/2014/main" id="{89D3FD25-890E-4981-A71D-EE796873D7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47" name="Freeform 30">
              <a:extLst>
                <a:ext uri="{FF2B5EF4-FFF2-40B4-BE49-F238E27FC236}">
                  <a16:creationId xmlns:a16="http://schemas.microsoft.com/office/drawing/2014/main" id="{51B5414C-556A-47CB-8EE2-974A85A7A4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48" name="Freeform 31">
              <a:extLst>
                <a:ext uri="{FF2B5EF4-FFF2-40B4-BE49-F238E27FC236}">
                  <a16:creationId xmlns:a16="http://schemas.microsoft.com/office/drawing/2014/main" id="{1C02B20C-2B27-4B75-8AEE-A5D2E2674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49" name="Freeform 32">
              <a:extLst>
                <a:ext uri="{FF2B5EF4-FFF2-40B4-BE49-F238E27FC236}">
                  <a16:creationId xmlns:a16="http://schemas.microsoft.com/office/drawing/2014/main" id="{54427714-F9AA-4F93-BD1D-400F1EA93F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0" name="Freeform 33">
              <a:extLst>
                <a:ext uri="{FF2B5EF4-FFF2-40B4-BE49-F238E27FC236}">
                  <a16:creationId xmlns:a16="http://schemas.microsoft.com/office/drawing/2014/main" id="{28A77D6A-9E81-497F-ABCC-2695BB5ADD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1" name="Freeform 34">
              <a:extLst>
                <a:ext uri="{FF2B5EF4-FFF2-40B4-BE49-F238E27FC236}">
                  <a16:creationId xmlns:a16="http://schemas.microsoft.com/office/drawing/2014/main" id="{2A1533BA-1478-4F7C-8E24-3F3E905050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2" name="Freeform 35">
              <a:extLst>
                <a:ext uri="{FF2B5EF4-FFF2-40B4-BE49-F238E27FC236}">
                  <a16:creationId xmlns:a16="http://schemas.microsoft.com/office/drawing/2014/main" id="{39686201-E633-40FD-A80A-1E28AD52E3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3" name="Freeform 36">
              <a:extLst>
                <a:ext uri="{FF2B5EF4-FFF2-40B4-BE49-F238E27FC236}">
                  <a16:creationId xmlns:a16="http://schemas.microsoft.com/office/drawing/2014/main" id="{76A215C2-F590-4938-810B-F8A79366C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54" name="Freeform 37">
              <a:extLst>
                <a:ext uri="{FF2B5EF4-FFF2-40B4-BE49-F238E27FC236}">
                  <a16:creationId xmlns:a16="http://schemas.microsoft.com/office/drawing/2014/main" id="{85F418E7-330D-4002-8EC8-33C1A897FF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55" name="Freeform 38">
              <a:extLst>
                <a:ext uri="{FF2B5EF4-FFF2-40B4-BE49-F238E27FC236}">
                  <a16:creationId xmlns:a16="http://schemas.microsoft.com/office/drawing/2014/main" id="{8FFE669A-54C9-4436-9566-C5A90F16D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6" name="Rectangle 56">
            <a:extLst>
              <a:ext uri="{FF2B5EF4-FFF2-40B4-BE49-F238E27FC236}">
                <a16:creationId xmlns:a16="http://schemas.microsoft.com/office/drawing/2014/main" id="{DE91395A-2D18-4AF6-A0AC-AAA7189FE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77" name="Freeform 6">
            <a:extLst>
              <a:ext uri="{FF2B5EF4-FFF2-40B4-BE49-F238E27FC236}">
                <a16:creationId xmlns:a16="http://schemas.microsoft.com/office/drawing/2014/main" id="{7BD08880-457D-4C62-A3B5-6A9B0878C7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61" name="Rectangle 60">
            <a:extLst>
              <a:ext uri="{FF2B5EF4-FFF2-40B4-BE49-F238E27FC236}">
                <a16:creationId xmlns:a16="http://schemas.microsoft.com/office/drawing/2014/main" id="{FA94DED7-0A28-4AD9-8747-E94113225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63" name="Rectangle 62">
            <a:extLst>
              <a:ext uri="{FF2B5EF4-FFF2-40B4-BE49-F238E27FC236}">
                <a16:creationId xmlns:a16="http://schemas.microsoft.com/office/drawing/2014/main" id="{6F175609-91A3-416E-BC3D-7548FDE029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5" name="Rectangle 64">
            <a:extLst>
              <a:ext uri="{FF2B5EF4-FFF2-40B4-BE49-F238E27FC236}">
                <a16:creationId xmlns:a16="http://schemas.microsoft.com/office/drawing/2014/main" id="{9A3B0D54-9DF0-4FF8-A0AA-B4234DF35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4639734" cy="6858000"/>
          </a:xfrm>
          <a:prstGeom prst="rect">
            <a:avLst/>
          </a:prstGeom>
          <a:solidFill>
            <a:schemeClr val="bg2">
              <a:lumMod val="1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725E42E-4E45-EB4C-B1B5-FF6437AC4600}"/>
              </a:ext>
            </a:extLst>
          </p:cNvPr>
          <p:cNvSpPr>
            <a:spLocks noGrp="1"/>
          </p:cNvSpPr>
          <p:nvPr>
            <p:ph type="title"/>
          </p:nvPr>
        </p:nvSpPr>
        <p:spPr>
          <a:xfrm>
            <a:off x="540279" y="1795849"/>
            <a:ext cx="3778870" cy="3114818"/>
          </a:xfrm>
        </p:spPr>
        <p:txBody>
          <a:bodyPr vert="horz" lIns="91440" tIns="45720" rIns="91440" bIns="45720" rtlCol="0" anchor="b">
            <a:normAutofit/>
          </a:bodyPr>
          <a:lstStyle/>
          <a:p>
            <a:r>
              <a:rPr lang="en-US" sz="4000">
                <a:solidFill>
                  <a:srgbClr val="FEFFFF"/>
                </a:solidFill>
              </a:rPr>
              <a:t>Methodology – System Architecture</a:t>
            </a:r>
          </a:p>
        </p:txBody>
      </p:sp>
      <p:sp>
        <p:nvSpPr>
          <p:cNvPr id="8" name="Content Placeholder 7">
            <a:extLst>
              <a:ext uri="{FF2B5EF4-FFF2-40B4-BE49-F238E27FC236}">
                <a16:creationId xmlns:a16="http://schemas.microsoft.com/office/drawing/2014/main" id="{D58D28B7-F9F1-4E45-B27B-25A87A5087A0}"/>
              </a:ext>
            </a:extLst>
          </p:cNvPr>
          <p:cNvSpPr>
            <a:spLocks noGrp="1"/>
          </p:cNvSpPr>
          <p:nvPr>
            <p:ph idx="1"/>
          </p:nvPr>
        </p:nvSpPr>
        <p:spPr>
          <a:xfrm>
            <a:off x="540279" y="5189400"/>
            <a:ext cx="3778870" cy="830400"/>
          </a:xfrm>
        </p:spPr>
        <p:txBody>
          <a:bodyPr vert="horz" lIns="91440" tIns="45720" rIns="91440" bIns="45720" rtlCol="0" anchor="t">
            <a:normAutofit/>
          </a:bodyPr>
          <a:lstStyle/>
          <a:p>
            <a:pPr marL="0" indent="0">
              <a:buNone/>
            </a:pPr>
            <a:r>
              <a:rPr lang="en-US" sz="1600">
                <a:solidFill>
                  <a:srgbClr val="FEFFFF"/>
                </a:solidFill>
              </a:rPr>
              <a:t>Visual Depiction of our Game Flow</a:t>
            </a:r>
          </a:p>
        </p:txBody>
      </p:sp>
      <p:pic>
        <p:nvPicPr>
          <p:cNvPr id="7" name="Picture 6" descr="Diagram&#10;&#10;Description automatically generated">
            <a:extLst>
              <a:ext uri="{FF2B5EF4-FFF2-40B4-BE49-F238E27FC236}">
                <a16:creationId xmlns:a16="http://schemas.microsoft.com/office/drawing/2014/main" id="{6A93743F-D348-453F-98E7-8408985EF396}"/>
              </a:ext>
            </a:extLst>
          </p:cNvPr>
          <p:cNvPicPr>
            <a:picLocks noChangeAspect="1"/>
          </p:cNvPicPr>
          <p:nvPr/>
        </p:nvPicPr>
        <p:blipFill rotWithShape="1">
          <a:blip r:embed="rId2"/>
          <a:srcRect r="12452"/>
          <a:stretch/>
        </p:blipFill>
        <p:spPr>
          <a:xfrm>
            <a:off x="4639732" y="10"/>
            <a:ext cx="7552267" cy="6857990"/>
          </a:xfrm>
          <a:prstGeom prst="rect">
            <a:avLst/>
          </a:prstGeom>
        </p:spPr>
      </p:pic>
    </p:spTree>
    <p:extLst>
      <p:ext uri="{BB962C8B-B14F-4D97-AF65-F5344CB8AC3E}">
        <p14:creationId xmlns:p14="http://schemas.microsoft.com/office/powerpoint/2010/main" val="2665884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3F4C104D-5F30-4811-9376-566B26E4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3244AB-E8F9-4966-99F0-9853192117F2}"/>
              </a:ext>
            </a:extLst>
          </p:cNvPr>
          <p:cNvSpPr>
            <a:spLocks noGrp="1"/>
          </p:cNvSpPr>
          <p:nvPr>
            <p:ph type="title"/>
          </p:nvPr>
        </p:nvSpPr>
        <p:spPr>
          <a:xfrm>
            <a:off x="649224" y="645106"/>
            <a:ext cx="3650279" cy="1259894"/>
          </a:xfrm>
        </p:spPr>
        <p:txBody>
          <a:bodyPr>
            <a:normAutofit/>
          </a:bodyPr>
          <a:lstStyle/>
          <a:p>
            <a:r>
              <a:rPr lang="en-US" dirty="0"/>
              <a:t>Timeline</a:t>
            </a:r>
          </a:p>
        </p:txBody>
      </p:sp>
      <p:sp>
        <p:nvSpPr>
          <p:cNvPr id="22" name="Rectangle 21">
            <a:extLst>
              <a:ext uri="{FF2B5EF4-FFF2-40B4-BE49-F238E27FC236}">
                <a16:creationId xmlns:a16="http://schemas.microsoft.com/office/drawing/2014/main" id="{0815E34B-5D02-4E01-A936-E8E1C0AB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7191467B-BC47-4935-A292-D1CCE4D0F137}"/>
              </a:ext>
            </a:extLst>
          </p:cNvPr>
          <p:cNvSpPr>
            <a:spLocks noGrp="1"/>
          </p:cNvSpPr>
          <p:nvPr>
            <p:ph idx="1"/>
          </p:nvPr>
        </p:nvSpPr>
        <p:spPr>
          <a:xfrm>
            <a:off x="649225" y="2133600"/>
            <a:ext cx="3650278" cy="3759253"/>
          </a:xfrm>
        </p:spPr>
        <p:txBody>
          <a:bodyPr>
            <a:normAutofit/>
          </a:bodyPr>
          <a:lstStyle/>
          <a:p>
            <a:r>
              <a:rPr lang="en-US" dirty="0"/>
              <a:t>Gantt Design Process </a:t>
            </a:r>
          </a:p>
          <a:p>
            <a:endParaRPr lang="en-US" dirty="0"/>
          </a:p>
          <a:p>
            <a:r>
              <a:rPr lang="en-US" dirty="0"/>
              <a:t>This includes a weekly view of when work will be started and completed for each stage of the project. </a:t>
            </a:r>
          </a:p>
          <a:p>
            <a:r>
              <a:rPr lang="en-US" dirty="0"/>
              <a:t>This shows a visualized section of our Water Fall Model</a:t>
            </a:r>
          </a:p>
        </p:txBody>
      </p:sp>
      <p:pic>
        <p:nvPicPr>
          <p:cNvPr id="9" name="Picture 8">
            <a:extLst>
              <a:ext uri="{FF2B5EF4-FFF2-40B4-BE49-F238E27FC236}">
                <a16:creationId xmlns:a16="http://schemas.microsoft.com/office/drawing/2014/main" id="{BEE5ED3B-C3B7-465E-8408-7DD72B71EA7F}"/>
              </a:ext>
            </a:extLst>
          </p:cNvPr>
          <p:cNvPicPr>
            <a:picLocks noChangeAspect="1"/>
          </p:cNvPicPr>
          <p:nvPr/>
        </p:nvPicPr>
        <p:blipFill>
          <a:blip r:embed="rId2"/>
          <a:stretch>
            <a:fillRect/>
          </a:stretch>
        </p:blipFill>
        <p:spPr>
          <a:xfrm>
            <a:off x="4619543" y="1084782"/>
            <a:ext cx="6953577" cy="4363369"/>
          </a:xfrm>
          <a:prstGeom prst="rect">
            <a:avLst/>
          </a:prstGeom>
        </p:spPr>
      </p:pic>
      <p:sp>
        <p:nvSpPr>
          <p:cNvPr id="24" name="Freeform 11">
            <a:extLst>
              <a:ext uri="{FF2B5EF4-FFF2-40B4-BE49-F238E27FC236}">
                <a16:creationId xmlns:a16="http://schemas.microsoft.com/office/drawing/2014/main" id="{7DE3414B-B032-4710-A468-D3285E38C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5717504"/>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651</TotalTime>
  <Words>701</Words>
  <Application>Microsoft Office PowerPoint</Application>
  <PresentationFormat>Widescreen</PresentationFormat>
  <Paragraphs>52</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Century Gothic</vt:lpstr>
      <vt:lpstr>Century Gothic (Body)</vt:lpstr>
      <vt:lpstr>Wingdings 3</vt:lpstr>
      <vt:lpstr>Wisp</vt:lpstr>
      <vt:lpstr>Course Project</vt:lpstr>
      <vt:lpstr>Abstract</vt:lpstr>
      <vt:lpstr>Background</vt:lpstr>
      <vt:lpstr>Introduction</vt:lpstr>
      <vt:lpstr>Project Objectives</vt:lpstr>
      <vt:lpstr>Methodology – Design Specifications</vt:lpstr>
      <vt:lpstr>Methodology – Design Specifications - Continued</vt:lpstr>
      <vt:lpstr>Methodology – System Architecture</vt:lpstr>
      <vt:lpstr>Timeline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Esmeralda  Xhyliu</dc:creator>
  <cp:lastModifiedBy>Connor Van Etten</cp:lastModifiedBy>
  <cp:revision>8</cp:revision>
  <dcterms:created xsi:type="dcterms:W3CDTF">2022-02-18T17:03:38Z</dcterms:created>
  <dcterms:modified xsi:type="dcterms:W3CDTF">2022-02-28T01:53:59Z</dcterms:modified>
</cp:coreProperties>
</file>

<file path=docProps/thumbnail.jpeg>
</file>